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</p:sldIdLst>
  <p:sldSz cx="9144000" cy="51435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png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1.png"/><Relationship Id="rId3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47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8.png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2.png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58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9.png"/><Relationship Id="rId1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6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62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66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7.png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70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5.png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image" Target="../media/image11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80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8" Type="http://schemas.openxmlformats.org/officeDocument/2006/relationships/image" Target="../media/image85.png"/><Relationship Id="rId7" Type="http://schemas.openxmlformats.org/officeDocument/2006/relationships/image" Target="../media/image84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92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3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4.png"/><Relationship Id="rId2" Type="http://schemas.openxmlformats.org/officeDocument/2006/relationships/image" Target="../media/image97.png"/><Relationship Id="rId1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slide" Target="slide1.xml"/><Relationship Id="rId1" Type="http://schemas.openxmlformats.org/officeDocument/2006/relationships/slide" Target="slide3.xml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8.jpe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0.jpeg"/><Relationship Id="rId1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68022" y="775716"/>
            <a:ext cx="1646232" cy="9511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80557" y="1381726"/>
            <a:ext cx="1090914" cy="371737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3289645"/>
            <a:ext cx="9144000" cy="1853853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3170999" y="1945449"/>
            <a:ext cx="5159375" cy="6743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4500" b="1" kern="0" spc="-30" dirty="0">
                <a:solidFill>
                  <a:srgbClr val="843C0C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第二章</a:t>
            </a:r>
            <a:r>
              <a:rPr sz="4500" kern="0" spc="-30" dirty="0">
                <a:solidFill>
                  <a:srgbClr val="843C0C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4500" b="1" kern="0" spc="-30" dirty="0">
                <a:solidFill>
                  <a:srgbClr val="843C0C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文法和语言</a:t>
            </a:r>
            <a:endParaRPr sz="45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549625" y="1580593"/>
            <a:ext cx="889681" cy="65224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564766" y="1397254"/>
            <a:ext cx="782700" cy="99370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509004" y="103631"/>
            <a:ext cx="1588007" cy="27432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363791" y="330081"/>
            <a:ext cx="449795" cy="46658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377664" y="2750656"/>
            <a:ext cx="449795" cy="45622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6925056" y="428244"/>
            <a:ext cx="423671" cy="263652"/>
          </a:xfrm>
          <a:prstGeom prst="rect">
            <a:avLst/>
          </a:prstGeom>
        </p:spPr>
      </p:pic>
      <p:sp>
        <p:nvSpPr>
          <p:cNvPr id="22" name="textbox 22"/>
          <p:cNvSpPr/>
          <p:nvPr/>
        </p:nvSpPr>
        <p:spPr>
          <a:xfrm>
            <a:off x="8328939" y="132410"/>
            <a:ext cx="668655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path 24"/>
          <p:cNvSpPr/>
          <p:nvPr/>
        </p:nvSpPr>
        <p:spPr>
          <a:xfrm>
            <a:off x="8208136" y="103632"/>
            <a:ext cx="6350" cy="251586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box 224"/>
          <p:cNvSpPr/>
          <p:nvPr/>
        </p:nvSpPr>
        <p:spPr>
          <a:xfrm>
            <a:off x="1420558" y="3073396"/>
            <a:ext cx="6766559" cy="1087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1500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空符号串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：无任何符号的符号串即长度为0，用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b="1" i="1" kern="0" spc="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ε</a:t>
            </a:r>
            <a:r>
              <a:rPr sz="1500" b="1" i="1" kern="0" spc="-16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600" b="1" i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15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epsilon</a:t>
            </a:r>
            <a:r>
              <a:rPr sz="1600" b="1" i="1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</a:t>
            </a:r>
            <a:endParaRPr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8140" indent="-345440" algn="l" rtl="0" eaLnBrk="0">
              <a:lnSpc>
                <a:spcPct val="138000"/>
              </a:lnSpc>
              <a:spcBef>
                <a:spcPts val="0"/>
              </a:spcBef>
            </a:pPr>
            <a:r>
              <a:rPr sz="1500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符号串集合：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若集合A中的一切元素都是某字母表上的符号串，则称A</a:t>
            </a: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为该字母表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上的符号串集合。  </a:t>
            </a:r>
            <a:r>
              <a:rPr sz="1500" kern="0" spc="-1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例：</a:t>
            </a:r>
            <a:r>
              <a:rPr sz="1500" kern="0" spc="-10" dirty="0">
                <a:solidFill>
                  <a:srgbClr val="ED7D31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Σ</a:t>
            </a:r>
            <a:r>
              <a:rPr sz="1500" kern="0" spc="-240" dirty="0">
                <a:solidFill>
                  <a:srgbClr val="ED7D31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500" kern="0" spc="-1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={ </a:t>
            </a:r>
            <a:r>
              <a:rPr sz="1500" kern="0" spc="-2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a，</a:t>
            </a:r>
            <a:r>
              <a:rPr sz="1500" kern="0" spc="-32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kern="0" spc="-2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1500" kern="0" spc="-22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kern="0" spc="-2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，c }   A={ a,</a:t>
            </a:r>
            <a:r>
              <a:rPr sz="1500" kern="0" spc="6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kern="0" spc="-2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aa,</a:t>
            </a:r>
            <a:r>
              <a:rPr sz="1500" kern="0" spc="7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kern="0" spc="-2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ac</a:t>
            </a:r>
            <a:r>
              <a:rPr sz="1500" kern="0" spc="4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kern="0" spc="-2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</a:t>
            </a:r>
            <a:endParaRPr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26" name="picture 2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228" name="picture 2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230" name="textbox 230"/>
          <p:cNvSpPr/>
          <p:nvPr/>
        </p:nvSpPr>
        <p:spPr>
          <a:xfrm>
            <a:off x="1420558" y="2296033"/>
            <a:ext cx="6022975" cy="6362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500" kern="0" spc="-4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符号</a:t>
            </a:r>
            <a:r>
              <a:rPr sz="15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：字母表中的元素，字母</a:t>
            </a:r>
            <a:r>
              <a:rPr sz="15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、数字、标点符号等。</a:t>
            </a:r>
            <a:endParaRPr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0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spcBef>
                <a:spcPts val="5"/>
              </a:spcBef>
            </a:pPr>
            <a:r>
              <a:rPr sz="1500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符号串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：由字母表中的符号组</a:t>
            </a: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成的任何</a:t>
            </a:r>
            <a:r>
              <a:rPr sz="1500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有穷</a:t>
            </a: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序列，例：ab, 0+1, 3/1</a:t>
            </a:r>
            <a:r>
              <a:rPr sz="1500" kern="0" spc="-2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，...</a:t>
            </a:r>
            <a:endParaRPr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" name="group 2"/>
          <p:cNvGrpSpPr/>
          <p:nvPr/>
        </p:nvGrpSpPr>
        <p:grpSpPr>
          <a:xfrm rot="21600000">
            <a:off x="1796795" y="1507236"/>
            <a:ext cx="5501640" cy="608075"/>
            <a:chOff x="0" y="0"/>
            <a:chExt cx="5501640" cy="608075"/>
          </a:xfrm>
        </p:grpSpPr>
        <p:pic>
          <p:nvPicPr>
            <p:cNvPr id="232" name="picture 2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5501640" cy="608075"/>
            </a:xfrm>
            <a:prstGeom prst="rect">
              <a:avLst/>
            </a:prstGeom>
          </p:spPr>
        </p:pic>
        <p:sp>
          <p:nvSpPr>
            <p:cNvPr id="234" name="textbox 234"/>
            <p:cNvSpPr/>
            <p:nvPr/>
          </p:nvSpPr>
          <p:spPr>
            <a:xfrm>
              <a:off x="-12700" y="-12700"/>
              <a:ext cx="5527675" cy="63817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0000"/>
                </a:lnSpc>
              </a:pPr>
              <a:endParaRPr sz="2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11125" algn="l" rtl="0" eaLnBrk="0">
                <a:lnSpc>
                  <a:spcPts val="1855"/>
                </a:lnSpc>
              </a:pPr>
              <a:r>
                <a:rPr sz="1500" kern="0" spc="8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C</a:t>
              </a:r>
              <a:r>
                <a:rPr sz="1500" kern="0" spc="8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语言的字母表</a:t>
              </a:r>
              <a:endParaRPr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 rtl="0" eaLnBrk="0">
                <a:lnSpc>
                  <a:spcPct val="108000"/>
                </a:lnSpc>
              </a:pPr>
              <a:endParaRPr sz="5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500380" algn="l" rtl="0" eaLnBrk="0">
                <a:lnSpc>
                  <a:spcPct val="96000"/>
                </a:lnSpc>
                <a:spcBef>
                  <a:spcPts val="0"/>
                </a:spcBef>
              </a:pPr>
              <a:r>
                <a:rPr sz="1500" kern="0" spc="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A</a:t>
              </a:r>
              <a:r>
                <a:rPr sz="1500" kern="0" spc="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＝</a:t>
              </a:r>
              <a:r>
                <a:rPr sz="1500" kern="0" spc="-2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500" kern="0" spc="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{a,b,</a:t>
              </a:r>
              <a:r>
                <a:rPr sz="1500" kern="0" spc="-19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1500" kern="0" spc="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…</a:t>
              </a:r>
              <a:r>
                <a:rPr sz="1500" kern="0" spc="-29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1500" kern="0" spc="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,0,1,</a:t>
              </a:r>
              <a:r>
                <a:rPr sz="1500" kern="0" spc="-20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1500" kern="0" spc="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…,9, +,</a:t>
              </a:r>
              <a:r>
                <a:rPr sz="1500" kern="0" spc="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－</a:t>
              </a:r>
              <a:r>
                <a:rPr sz="1500" kern="0" spc="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,</a:t>
              </a:r>
              <a:r>
                <a:rPr sz="1500" kern="0" spc="-15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1500" kern="0" spc="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×</a:t>
              </a:r>
              <a:r>
                <a:rPr sz="1500" kern="0" spc="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,_/</a:t>
              </a:r>
              <a:r>
                <a:rPr sz="1500" kern="0" spc="1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,</a:t>
              </a:r>
              <a:r>
                <a:rPr sz="1500" kern="0" spc="1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1500" kern="0" spc="1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(</a:t>
              </a:r>
              <a:r>
                <a:rPr sz="1500" kern="0" spc="11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1500" kern="0" spc="1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, ), =</a:t>
              </a:r>
              <a:r>
                <a:rPr sz="1500" kern="0" spc="-20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1500" kern="0" spc="1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… </a:t>
              </a:r>
              <a:r>
                <a:rPr sz="1500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if</a:t>
              </a:r>
              <a:r>
                <a:rPr sz="1500" kern="0" spc="1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,</a:t>
              </a:r>
              <a:r>
                <a:rPr sz="1500" kern="0" spc="10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1500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else</a:t>
              </a:r>
              <a:r>
                <a:rPr sz="1500" kern="0" spc="1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,</a:t>
              </a:r>
              <a:r>
                <a:rPr sz="1500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for</a:t>
              </a:r>
              <a:r>
                <a:rPr sz="1500" kern="0" spc="1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,...}</a:t>
              </a:r>
              <a:endParaRPr sz="15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236" name="textbox 236"/>
          <p:cNvSpPr/>
          <p:nvPr/>
        </p:nvSpPr>
        <p:spPr>
          <a:xfrm>
            <a:off x="452272" y="455803"/>
            <a:ext cx="3209925" cy="4711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3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2.2</a:t>
            </a:r>
            <a:r>
              <a:rPr sz="3000" kern="0" spc="13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3000" kern="0" spc="-3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符号和符号串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8" name="textbox 238"/>
          <p:cNvSpPr/>
          <p:nvPr/>
        </p:nvSpPr>
        <p:spPr>
          <a:xfrm>
            <a:off x="896981" y="1146308"/>
            <a:ext cx="4062729" cy="2419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1500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字母表 </a:t>
            </a:r>
            <a:r>
              <a:rPr sz="1500" kern="0" spc="0" dirty="0">
                <a:solidFill>
                  <a:srgbClr val="ED7D31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Σ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：一个有穷符号集合。例：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Σ</a:t>
            </a:r>
            <a:r>
              <a:rPr sz="1500" kern="0" spc="-2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={ 0，</a:t>
            </a:r>
            <a:r>
              <a:rPr sz="1500" kern="0" spc="-3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</a:t>
            </a: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</a:t>
            </a:r>
            <a:endParaRPr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40" name="picture 2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242" name="path 242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4" name="textbox 244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6" name="textbox 246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8" name="path 248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2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252" name="picture 2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254" name="textbox 254"/>
          <p:cNvSpPr/>
          <p:nvPr/>
        </p:nvSpPr>
        <p:spPr>
          <a:xfrm>
            <a:off x="2014376" y="1644446"/>
            <a:ext cx="4002404" cy="13836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335" algn="l" rtl="0" eaLnBrk="0">
              <a:lnSpc>
                <a:spcPct val="89000"/>
              </a:lnSpc>
            </a:pP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小写字母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a,b,c,  ••• , r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表示符号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3335" algn="l" rtl="0" eaLnBrk="0">
              <a:lnSpc>
                <a:spcPts val="4320"/>
              </a:lnSpc>
            </a:pP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小写字母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s,t,u, ••• , z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表示符号串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5"/>
              </a:spcBef>
            </a:pP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大写字母</a:t>
            </a:r>
            <a:r>
              <a:rPr sz="1800" kern="0" spc="-1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A,B, 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C, ••• ,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Z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表示符号串集合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6" name="textbox 256"/>
          <p:cNvSpPr/>
          <p:nvPr/>
        </p:nvSpPr>
        <p:spPr>
          <a:xfrm>
            <a:off x="362192" y="457865"/>
            <a:ext cx="7651750" cy="5175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tabLst>
                <a:tab pos="3133725" algn="l"/>
                <a:tab pos="7638415" algn="l"/>
              </a:tabLst>
            </a:pPr>
            <a:r>
              <a:rPr sz="33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3300" u="sng" kern="0" spc="-22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约</a:t>
            </a:r>
            <a:r>
              <a:rPr sz="3300" u="sng" kern="0" spc="104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300" u="sng" kern="0" spc="-22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</a:t>
            </a:r>
            <a:r>
              <a:rPr sz="33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endParaRPr sz="33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4" name="group 4"/>
          <p:cNvGrpSpPr/>
          <p:nvPr/>
        </p:nvGrpSpPr>
        <p:grpSpPr>
          <a:xfrm rot="21600000">
            <a:off x="6786371" y="1369128"/>
            <a:ext cx="1242959" cy="1647442"/>
            <a:chOff x="0" y="0"/>
            <a:chExt cx="1242959" cy="1647442"/>
          </a:xfrm>
        </p:grpSpPr>
        <p:grpSp>
          <p:nvGrpSpPr>
            <p:cNvPr id="6" name="group 6"/>
            <p:cNvGrpSpPr/>
            <p:nvPr/>
          </p:nvGrpSpPr>
          <p:grpSpPr>
            <a:xfrm rot="21600000">
              <a:off x="0" y="31463"/>
              <a:ext cx="1242959" cy="1615978"/>
              <a:chOff x="0" y="0"/>
              <a:chExt cx="1242959" cy="1615978"/>
            </a:xfrm>
          </p:grpSpPr>
          <p:sp>
            <p:nvSpPr>
              <p:cNvPr id="258" name="path 258"/>
              <p:cNvSpPr/>
              <p:nvPr/>
            </p:nvSpPr>
            <p:spPr>
              <a:xfrm>
                <a:off x="0" y="42466"/>
                <a:ext cx="1242959" cy="1573511"/>
              </a:xfrm>
              <a:custGeom>
                <a:avLst/>
                <a:gdLst/>
                <a:ahLst/>
                <a:cxnLst/>
                <a:rect l="0" t="0" r="0" b="0"/>
                <a:pathLst>
                  <a:path w="1957" h="2477">
                    <a:moveTo>
                      <a:pt x="0" y="1740"/>
                    </a:moveTo>
                    <a:lnTo>
                      <a:pt x="0" y="1570"/>
                    </a:lnTo>
                    <a:lnTo>
                      <a:pt x="177" y="1446"/>
                    </a:lnTo>
                    <a:lnTo>
                      <a:pt x="177" y="713"/>
                    </a:lnTo>
                    <a:lnTo>
                      <a:pt x="347" y="593"/>
                    </a:lnTo>
                    <a:lnTo>
                      <a:pt x="537" y="788"/>
                    </a:lnTo>
                    <a:lnTo>
                      <a:pt x="649" y="788"/>
                    </a:lnTo>
                    <a:lnTo>
                      <a:pt x="649" y="0"/>
                    </a:lnTo>
                    <a:lnTo>
                      <a:pt x="1957" y="0"/>
                    </a:lnTo>
                    <a:lnTo>
                      <a:pt x="1957" y="2477"/>
                    </a:lnTo>
                    <a:lnTo>
                      <a:pt x="1300" y="2477"/>
                    </a:lnTo>
                    <a:lnTo>
                      <a:pt x="966" y="2477"/>
                    </a:lnTo>
                    <a:lnTo>
                      <a:pt x="0" y="1740"/>
                    </a:lnTo>
                    <a:close/>
                  </a:path>
                </a:pathLst>
              </a:custGeom>
              <a:solidFill>
                <a:srgbClr val="BA87E3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path 260"/>
              <p:cNvSpPr/>
              <p:nvPr/>
            </p:nvSpPr>
            <p:spPr>
              <a:xfrm>
                <a:off x="30781" y="114914"/>
                <a:ext cx="1212177" cy="1214903"/>
              </a:xfrm>
              <a:custGeom>
                <a:avLst/>
                <a:gdLst/>
                <a:ahLst/>
                <a:cxnLst/>
                <a:rect l="0" t="0" r="0" b="0"/>
                <a:pathLst>
                  <a:path w="1908" h="1913">
                    <a:moveTo>
                      <a:pt x="0" y="1620"/>
                    </a:moveTo>
                    <a:lnTo>
                      <a:pt x="0" y="958"/>
                    </a:lnTo>
                    <a:lnTo>
                      <a:pt x="75" y="884"/>
                    </a:lnTo>
                    <a:lnTo>
                      <a:pt x="75" y="1251"/>
                    </a:lnTo>
                    <a:lnTo>
                      <a:pt x="243" y="1251"/>
                    </a:lnTo>
                    <a:lnTo>
                      <a:pt x="243" y="215"/>
                    </a:lnTo>
                    <a:lnTo>
                      <a:pt x="320" y="137"/>
                    </a:lnTo>
                    <a:lnTo>
                      <a:pt x="320" y="396"/>
                    </a:lnTo>
                    <a:lnTo>
                      <a:pt x="416" y="396"/>
                    </a:lnTo>
                    <a:lnTo>
                      <a:pt x="416" y="659"/>
                    </a:lnTo>
                    <a:lnTo>
                      <a:pt x="869" y="659"/>
                    </a:lnTo>
                    <a:lnTo>
                      <a:pt x="869" y="792"/>
                    </a:lnTo>
                    <a:lnTo>
                      <a:pt x="918" y="792"/>
                    </a:lnTo>
                    <a:lnTo>
                      <a:pt x="918" y="319"/>
                    </a:lnTo>
                    <a:lnTo>
                      <a:pt x="980" y="319"/>
                    </a:lnTo>
                    <a:lnTo>
                      <a:pt x="980" y="465"/>
                    </a:lnTo>
                    <a:lnTo>
                      <a:pt x="1037" y="465"/>
                    </a:lnTo>
                    <a:lnTo>
                      <a:pt x="1037" y="215"/>
                    </a:lnTo>
                    <a:lnTo>
                      <a:pt x="1121" y="131"/>
                    </a:lnTo>
                    <a:lnTo>
                      <a:pt x="1121" y="299"/>
                    </a:lnTo>
                    <a:lnTo>
                      <a:pt x="1252" y="299"/>
                    </a:lnTo>
                    <a:lnTo>
                      <a:pt x="1252" y="799"/>
                    </a:lnTo>
                    <a:lnTo>
                      <a:pt x="1484" y="799"/>
                    </a:lnTo>
                    <a:lnTo>
                      <a:pt x="1484" y="0"/>
                    </a:lnTo>
                    <a:lnTo>
                      <a:pt x="1546" y="0"/>
                    </a:lnTo>
                    <a:lnTo>
                      <a:pt x="1546" y="130"/>
                    </a:lnTo>
                    <a:lnTo>
                      <a:pt x="1698" y="130"/>
                    </a:lnTo>
                    <a:lnTo>
                      <a:pt x="1698" y="353"/>
                    </a:lnTo>
                    <a:lnTo>
                      <a:pt x="1908" y="353"/>
                    </a:lnTo>
                    <a:lnTo>
                      <a:pt x="1908" y="1022"/>
                    </a:lnTo>
                    <a:lnTo>
                      <a:pt x="1641" y="1520"/>
                    </a:lnTo>
                    <a:lnTo>
                      <a:pt x="334" y="1913"/>
                    </a:lnTo>
                    <a:lnTo>
                      <a:pt x="0" y="1620"/>
                    </a:lnTo>
                    <a:close/>
                  </a:path>
                </a:pathLst>
              </a:custGeom>
              <a:solidFill>
                <a:srgbClr val="9454AD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path 262"/>
              <p:cNvSpPr/>
              <p:nvPr/>
            </p:nvSpPr>
            <p:spPr>
              <a:xfrm>
                <a:off x="70359" y="0"/>
                <a:ext cx="1172599" cy="1615978"/>
              </a:xfrm>
              <a:custGeom>
                <a:avLst/>
                <a:gdLst/>
                <a:ahLst/>
                <a:cxnLst/>
                <a:rect l="0" t="0" r="0" b="0"/>
                <a:pathLst>
                  <a:path w="1846" h="2544">
                    <a:moveTo>
                      <a:pt x="0" y="1815"/>
                    </a:moveTo>
                    <a:lnTo>
                      <a:pt x="0" y="1251"/>
                    </a:lnTo>
                    <a:lnTo>
                      <a:pt x="84" y="1168"/>
                    </a:lnTo>
                    <a:lnTo>
                      <a:pt x="84" y="1411"/>
                    </a:lnTo>
                    <a:lnTo>
                      <a:pt x="215" y="1411"/>
                    </a:lnTo>
                    <a:lnTo>
                      <a:pt x="215" y="556"/>
                    </a:lnTo>
                    <a:lnTo>
                      <a:pt x="307" y="465"/>
                    </a:lnTo>
                    <a:lnTo>
                      <a:pt x="307" y="667"/>
                    </a:lnTo>
                    <a:lnTo>
                      <a:pt x="689" y="667"/>
                    </a:lnTo>
                    <a:lnTo>
                      <a:pt x="689" y="1161"/>
                    </a:lnTo>
                    <a:lnTo>
                      <a:pt x="828" y="1161"/>
                    </a:lnTo>
                    <a:lnTo>
                      <a:pt x="828" y="1355"/>
                    </a:lnTo>
                    <a:lnTo>
                      <a:pt x="897" y="1355"/>
                    </a:lnTo>
                    <a:lnTo>
                      <a:pt x="897" y="736"/>
                    </a:lnTo>
                    <a:lnTo>
                      <a:pt x="953" y="736"/>
                    </a:lnTo>
                    <a:lnTo>
                      <a:pt x="953" y="889"/>
                    </a:lnTo>
                    <a:lnTo>
                      <a:pt x="1016" y="889"/>
                    </a:lnTo>
                    <a:lnTo>
                      <a:pt x="1016" y="556"/>
                    </a:lnTo>
                    <a:lnTo>
                      <a:pt x="1106" y="556"/>
                    </a:lnTo>
                    <a:lnTo>
                      <a:pt x="1106" y="1280"/>
                    </a:lnTo>
                    <a:lnTo>
                      <a:pt x="1192" y="1280"/>
                    </a:lnTo>
                    <a:lnTo>
                      <a:pt x="1192" y="125"/>
                    </a:lnTo>
                    <a:lnTo>
                      <a:pt x="1319" y="0"/>
                    </a:lnTo>
                    <a:lnTo>
                      <a:pt x="1319" y="388"/>
                    </a:lnTo>
                    <a:lnTo>
                      <a:pt x="1510" y="388"/>
                    </a:lnTo>
                    <a:lnTo>
                      <a:pt x="1510" y="834"/>
                    </a:lnTo>
                    <a:lnTo>
                      <a:pt x="1698" y="834"/>
                    </a:lnTo>
                    <a:lnTo>
                      <a:pt x="1698" y="632"/>
                    </a:lnTo>
                    <a:lnTo>
                      <a:pt x="1762" y="632"/>
                    </a:lnTo>
                    <a:lnTo>
                      <a:pt x="1762" y="1203"/>
                    </a:lnTo>
                    <a:lnTo>
                      <a:pt x="1846" y="1203"/>
                    </a:lnTo>
                    <a:lnTo>
                      <a:pt x="1846" y="1595"/>
                    </a:lnTo>
                    <a:lnTo>
                      <a:pt x="1638" y="2544"/>
                    </a:lnTo>
                    <a:lnTo>
                      <a:pt x="103" y="2544"/>
                    </a:lnTo>
                    <a:lnTo>
                      <a:pt x="0" y="1815"/>
                    </a:lnTo>
                    <a:close/>
                  </a:path>
                </a:pathLst>
              </a:custGeom>
              <a:solidFill>
                <a:srgbClr val="A86DC9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4" name="path 264"/>
            <p:cNvSpPr/>
            <p:nvPr/>
          </p:nvSpPr>
          <p:spPr>
            <a:xfrm>
              <a:off x="675749" y="776522"/>
              <a:ext cx="99648" cy="870919"/>
            </a:xfrm>
            <a:custGeom>
              <a:avLst/>
              <a:gdLst/>
              <a:ahLst/>
              <a:cxnLst/>
              <a:rect l="0" t="0" r="0" b="0"/>
              <a:pathLst>
                <a:path w="156" h="1371">
                  <a:moveTo>
                    <a:pt x="154" y="248"/>
                  </a:moveTo>
                  <a:lnTo>
                    <a:pt x="2" y="0"/>
                  </a:lnTo>
                  <a:lnTo>
                    <a:pt x="0" y="1371"/>
                  </a:lnTo>
                  <a:lnTo>
                    <a:pt x="156" y="1371"/>
                  </a:lnTo>
                  <a:lnTo>
                    <a:pt x="154" y="248"/>
                  </a:lnTo>
                  <a:close/>
                </a:path>
              </a:pathLst>
            </a:custGeom>
            <a:solidFill>
              <a:srgbClr val="591F61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grpSp>
          <p:nvGrpSpPr>
            <p:cNvPr id="8" name="group 8"/>
            <p:cNvGrpSpPr/>
            <p:nvPr/>
          </p:nvGrpSpPr>
          <p:grpSpPr>
            <a:xfrm rot="21600000">
              <a:off x="0" y="537915"/>
              <a:ext cx="409685" cy="1109526"/>
              <a:chOff x="0" y="0"/>
              <a:chExt cx="409685" cy="1109526"/>
            </a:xfrm>
          </p:grpSpPr>
          <p:sp>
            <p:nvSpPr>
              <p:cNvPr id="266" name="path 266"/>
              <p:cNvSpPr/>
              <p:nvPr/>
            </p:nvSpPr>
            <p:spPr>
              <a:xfrm>
                <a:off x="28582" y="0"/>
                <a:ext cx="381102" cy="1109526"/>
              </a:xfrm>
              <a:custGeom>
                <a:avLst/>
                <a:gdLst/>
                <a:ahLst/>
                <a:cxnLst/>
                <a:rect l="0" t="0" r="0" b="0"/>
                <a:pathLst>
                  <a:path w="600" h="1747">
                    <a:moveTo>
                      <a:pt x="300" y="0"/>
                    </a:moveTo>
                    <a:lnTo>
                      <a:pt x="482" y="199"/>
                    </a:lnTo>
                    <a:lnTo>
                      <a:pt x="482" y="719"/>
                    </a:lnTo>
                    <a:lnTo>
                      <a:pt x="543" y="779"/>
                    </a:lnTo>
                    <a:lnTo>
                      <a:pt x="600" y="795"/>
                    </a:lnTo>
                    <a:lnTo>
                      <a:pt x="586" y="1747"/>
                    </a:lnTo>
                    <a:lnTo>
                      <a:pt x="481" y="1747"/>
                    </a:lnTo>
                    <a:lnTo>
                      <a:pt x="265" y="840"/>
                    </a:lnTo>
                    <a:lnTo>
                      <a:pt x="300" y="0"/>
                    </a:lnTo>
                    <a:close/>
                  </a:path>
                  <a:path w="600" h="1747">
                    <a:moveTo>
                      <a:pt x="146" y="840"/>
                    </a:moveTo>
                    <a:lnTo>
                      <a:pt x="339" y="840"/>
                    </a:lnTo>
                    <a:lnTo>
                      <a:pt x="339" y="1747"/>
                    </a:lnTo>
                    <a:lnTo>
                      <a:pt x="6" y="1747"/>
                    </a:lnTo>
                    <a:lnTo>
                      <a:pt x="0" y="1452"/>
                    </a:lnTo>
                    <a:lnTo>
                      <a:pt x="146" y="840"/>
                    </a:lnTo>
                    <a:close/>
                  </a:path>
                </a:pathLst>
              </a:custGeom>
              <a:solidFill>
                <a:srgbClr val="824094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path 268"/>
              <p:cNvSpPr/>
              <p:nvPr/>
            </p:nvSpPr>
            <p:spPr>
              <a:xfrm>
                <a:off x="0" y="0"/>
                <a:ext cx="334929" cy="1109526"/>
              </a:xfrm>
              <a:custGeom>
                <a:avLst/>
                <a:gdLst/>
                <a:ahLst/>
                <a:cxnLst/>
                <a:rect l="0" t="0" r="0" b="0"/>
                <a:pathLst>
                  <a:path w="527" h="1747">
                    <a:moveTo>
                      <a:pt x="73" y="1747"/>
                    </a:moveTo>
                    <a:lnTo>
                      <a:pt x="73" y="1440"/>
                    </a:lnTo>
                    <a:lnTo>
                      <a:pt x="125" y="1440"/>
                    </a:lnTo>
                    <a:lnTo>
                      <a:pt x="125" y="1149"/>
                    </a:lnTo>
                    <a:lnTo>
                      <a:pt x="191" y="1149"/>
                    </a:lnTo>
                    <a:lnTo>
                      <a:pt x="191" y="840"/>
                    </a:lnTo>
                    <a:lnTo>
                      <a:pt x="0" y="1009"/>
                    </a:lnTo>
                    <a:lnTo>
                      <a:pt x="0" y="1747"/>
                    </a:lnTo>
                    <a:lnTo>
                      <a:pt x="73" y="1747"/>
                    </a:lnTo>
                    <a:close/>
                  </a:path>
                  <a:path w="527" h="1747">
                    <a:moveTo>
                      <a:pt x="253" y="841"/>
                    </a:moveTo>
                    <a:lnTo>
                      <a:pt x="253" y="72"/>
                    </a:lnTo>
                    <a:lnTo>
                      <a:pt x="345" y="0"/>
                    </a:lnTo>
                    <a:lnTo>
                      <a:pt x="345" y="841"/>
                    </a:lnTo>
                    <a:lnTo>
                      <a:pt x="253" y="841"/>
                    </a:lnTo>
                    <a:close/>
                  </a:path>
                  <a:path w="527" h="1747">
                    <a:moveTo>
                      <a:pt x="383" y="548"/>
                    </a:moveTo>
                    <a:lnTo>
                      <a:pt x="384" y="1747"/>
                    </a:lnTo>
                    <a:lnTo>
                      <a:pt x="526" y="1747"/>
                    </a:lnTo>
                    <a:lnTo>
                      <a:pt x="527" y="719"/>
                    </a:lnTo>
                    <a:lnTo>
                      <a:pt x="383" y="548"/>
                    </a:lnTo>
                    <a:close/>
                  </a:path>
                </a:pathLst>
              </a:custGeom>
              <a:solidFill>
                <a:srgbClr val="591F61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21600000">
              <a:off x="976177" y="169064"/>
              <a:ext cx="194977" cy="1476913"/>
              <a:chOff x="0" y="0"/>
              <a:chExt cx="194977" cy="1476913"/>
            </a:xfrm>
          </p:grpSpPr>
          <p:sp>
            <p:nvSpPr>
              <p:cNvPr id="270" name="path 270"/>
              <p:cNvSpPr/>
              <p:nvPr/>
            </p:nvSpPr>
            <p:spPr>
              <a:xfrm>
                <a:off x="0" y="0"/>
                <a:ext cx="108478" cy="1476913"/>
              </a:xfrm>
              <a:custGeom>
                <a:avLst/>
                <a:gdLst/>
                <a:ahLst/>
                <a:cxnLst/>
                <a:rect l="0" t="0" r="0" b="0"/>
                <a:pathLst>
                  <a:path w="170" h="2325">
                    <a:moveTo>
                      <a:pt x="165" y="0"/>
                    </a:moveTo>
                    <a:lnTo>
                      <a:pt x="0" y="132"/>
                    </a:lnTo>
                    <a:lnTo>
                      <a:pt x="0" y="2325"/>
                    </a:lnTo>
                    <a:lnTo>
                      <a:pt x="170" y="2324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591F61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path 272"/>
              <p:cNvSpPr/>
              <p:nvPr/>
            </p:nvSpPr>
            <p:spPr>
              <a:xfrm>
                <a:off x="104835" y="1483"/>
                <a:ext cx="90141" cy="1475429"/>
              </a:xfrm>
              <a:custGeom>
                <a:avLst/>
                <a:gdLst/>
                <a:ahLst/>
                <a:cxnLst/>
                <a:rect l="0" t="0" r="0" b="0"/>
                <a:pathLst>
                  <a:path w="141" h="2323">
                    <a:moveTo>
                      <a:pt x="0" y="0"/>
                    </a:moveTo>
                    <a:lnTo>
                      <a:pt x="141" y="210"/>
                    </a:lnTo>
                    <a:lnTo>
                      <a:pt x="140" y="2323"/>
                    </a:lnTo>
                    <a:lnTo>
                      <a:pt x="5" y="23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4094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21600000">
              <a:off x="373770" y="0"/>
              <a:ext cx="833996" cy="1647442"/>
              <a:chOff x="0" y="0"/>
              <a:chExt cx="833996" cy="1647442"/>
            </a:xfrm>
          </p:grpSpPr>
          <p:sp>
            <p:nvSpPr>
              <p:cNvPr id="274" name="path 274"/>
              <p:cNvSpPr/>
              <p:nvPr/>
            </p:nvSpPr>
            <p:spPr>
              <a:xfrm>
                <a:off x="400146" y="934583"/>
                <a:ext cx="57912" cy="712858"/>
              </a:xfrm>
              <a:custGeom>
                <a:avLst/>
                <a:gdLst/>
                <a:ahLst/>
                <a:cxnLst/>
                <a:rect l="0" t="0" r="0" b="0"/>
                <a:pathLst>
                  <a:path w="91" h="1122">
                    <a:moveTo>
                      <a:pt x="0" y="0"/>
                    </a:moveTo>
                    <a:lnTo>
                      <a:pt x="85" y="142"/>
                    </a:lnTo>
                    <a:lnTo>
                      <a:pt x="91" y="1122"/>
                    </a:lnTo>
                    <a:lnTo>
                      <a:pt x="2" y="11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4094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path 276"/>
              <p:cNvSpPr/>
              <p:nvPr/>
            </p:nvSpPr>
            <p:spPr>
              <a:xfrm>
                <a:off x="737310" y="835061"/>
                <a:ext cx="96685" cy="812380"/>
              </a:xfrm>
              <a:custGeom>
                <a:avLst/>
                <a:gdLst/>
                <a:ahLst/>
                <a:cxnLst/>
                <a:rect l="0" t="0" r="0" b="0"/>
                <a:pathLst>
                  <a:path w="152" h="1279">
                    <a:moveTo>
                      <a:pt x="152" y="247"/>
                    </a:moveTo>
                    <a:lnTo>
                      <a:pt x="0" y="0"/>
                    </a:lnTo>
                    <a:lnTo>
                      <a:pt x="0" y="1279"/>
                    </a:lnTo>
                    <a:lnTo>
                      <a:pt x="152" y="1279"/>
                    </a:lnTo>
                    <a:lnTo>
                      <a:pt x="152" y="247"/>
                    </a:lnTo>
                    <a:close/>
                  </a:path>
                </a:pathLst>
              </a:custGeom>
              <a:solidFill>
                <a:srgbClr val="591F61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path 278"/>
              <p:cNvSpPr/>
              <p:nvPr/>
            </p:nvSpPr>
            <p:spPr>
              <a:xfrm>
                <a:off x="56430" y="111267"/>
                <a:ext cx="183222" cy="1536174"/>
              </a:xfrm>
              <a:custGeom>
                <a:avLst/>
                <a:gdLst/>
                <a:ahLst/>
                <a:cxnLst/>
                <a:rect l="0" t="0" r="0" b="0"/>
                <a:pathLst>
                  <a:path w="288" h="2419">
                    <a:moveTo>
                      <a:pt x="39" y="0"/>
                    </a:moveTo>
                    <a:lnTo>
                      <a:pt x="193" y="237"/>
                    </a:lnTo>
                    <a:lnTo>
                      <a:pt x="193" y="963"/>
                    </a:lnTo>
                    <a:lnTo>
                      <a:pt x="286" y="1074"/>
                    </a:lnTo>
                    <a:lnTo>
                      <a:pt x="288" y="2419"/>
                    </a:lnTo>
                    <a:lnTo>
                      <a:pt x="41" y="2419"/>
                    </a:lnTo>
                    <a:lnTo>
                      <a:pt x="0" y="198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824094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path 280"/>
              <p:cNvSpPr/>
              <p:nvPr/>
            </p:nvSpPr>
            <p:spPr>
              <a:xfrm>
                <a:off x="0" y="0"/>
                <a:ext cx="82819" cy="1647442"/>
              </a:xfrm>
              <a:custGeom>
                <a:avLst/>
                <a:gdLst/>
                <a:ahLst/>
                <a:cxnLst/>
                <a:rect l="0" t="0" r="0" b="0"/>
                <a:pathLst>
                  <a:path w="130" h="2594">
                    <a:moveTo>
                      <a:pt x="42" y="2594"/>
                    </a:moveTo>
                    <a:lnTo>
                      <a:pt x="42" y="1666"/>
                    </a:lnTo>
                    <a:lnTo>
                      <a:pt x="0" y="1626"/>
                    </a:lnTo>
                    <a:lnTo>
                      <a:pt x="0" y="0"/>
                    </a:lnTo>
                    <a:lnTo>
                      <a:pt x="128" y="175"/>
                    </a:lnTo>
                    <a:lnTo>
                      <a:pt x="130" y="2594"/>
                    </a:lnTo>
                    <a:lnTo>
                      <a:pt x="42" y="2594"/>
                    </a:lnTo>
                    <a:close/>
                  </a:path>
                </a:pathLst>
              </a:custGeom>
              <a:solidFill>
                <a:srgbClr val="591F61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path 282"/>
              <p:cNvSpPr/>
              <p:nvPr/>
            </p:nvSpPr>
            <p:spPr>
              <a:xfrm>
                <a:off x="70360" y="571605"/>
                <a:ext cx="329786" cy="371076"/>
              </a:xfrm>
              <a:custGeom>
                <a:avLst/>
                <a:gdLst/>
                <a:ahLst/>
                <a:cxnLst/>
                <a:rect l="0" t="0" r="0" b="0"/>
                <a:pathLst>
                  <a:path w="519" h="584">
                    <a:moveTo>
                      <a:pt x="48" y="21"/>
                    </a:moveTo>
                    <a:lnTo>
                      <a:pt x="117" y="149"/>
                    </a:lnTo>
                    <a:lnTo>
                      <a:pt x="171" y="0"/>
                    </a:lnTo>
                    <a:lnTo>
                      <a:pt x="200" y="147"/>
                    </a:lnTo>
                    <a:lnTo>
                      <a:pt x="315" y="6"/>
                    </a:lnTo>
                    <a:lnTo>
                      <a:pt x="283" y="164"/>
                    </a:lnTo>
                    <a:lnTo>
                      <a:pt x="437" y="93"/>
                    </a:lnTo>
                    <a:lnTo>
                      <a:pt x="348" y="227"/>
                    </a:lnTo>
                    <a:lnTo>
                      <a:pt x="519" y="228"/>
                    </a:lnTo>
                    <a:lnTo>
                      <a:pt x="363" y="312"/>
                    </a:lnTo>
                    <a:lnTo>
                      <a:pt x="507" y="428"/>
                    </a:lnTo>
                    <a:lnTo>
                      <a:pt x="338" y="391"/>
                    </a:lnTo>
                    <a:lnTo>
                      <a:pt x="395" y="539"/>
                    </a:lnTo>
                    <a:lnTo>
                      <a:pt x="260" y="416"/>
                    </a:lnTo>
                    <a:lnTo>
                      <a:pt x="253" y="584"/>
                    </a:lnTo>
                    <a:lnTo>
                      <a:pt x="183" y="426"/>
                    </a:lnTo>
                    <a:lnTo>
                      <a:pt x="133" y="579"/>
                    </a:lnTo>
                    <a:lnTo>
                      <a:pt x="110" y="422"/>
                    </a:lnTo>
                    <a:lnTo>
                      <a:pt x="0" y="571"/>
                    </a:lnTo>
                    <a:lnTo>
                      <a:pt x="19" y="387"/>
                    </a:lnTo>
                    <a:lnTo>
                      <a:pt x="48" y="21"/>
                    </a:lnTo>
                    <a:close/>
                  </a:path>
                </a:pathLst>
              </a:custGeom>
              <a:solidFill>
                <a:srgbClr val="FFFF8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path 284"/>
              <p:cNvSpPr/>
              <p:nvPr/>
            </p:nvSpPr>
            <p:spPr>
              <a:xfrm>
                <a:off x="95277" y="623529"/>
                <a:ext cx="255785" cy="266423"/>
              </a:xfrm>
              <a:custGeom>
                <a:avLst/>
                <a:gdLst/>
                <a:ahLst/>
                <a:cxnLst/>
                <a:rect l="0" t="0" r="0" b="0"/>
                <a:pathLst>
                  <a:path w="402" h="419">
                    <a:moveTo>
                      <a:pt x="33" y="28"/>
                    </a:moveTo>
                    <a:lnTo>
                      <a:pt x="84" y="118"/>
                    </a:lnTo>
                    <a:lnTo>
                      <a:pt x="126" y="0"/>
                    </a:lnTo>
                    <a:lnTo>
                      <a:pt x="154" y="114"/>
                    </a:lnTo>
                    <a:lnTo>
                      <a:pt x="237" y="10"/>
                    </a:lnTo>
                    <a:lnTo>
                      <a:pt x="223" y="130"/>
                    </a:lnTo>
                    <a:lnTo>
                      <a:pt x="336" y="64"/>
                    </a:lnTo>
                    <a:lnTo>
                      <a:pt x="266" y="179"/>
                    </a:lnTo>
                    <a:lnTo>
                      <a:pt x="402" y="159"/>
                    </a:lnTo>
                    <a:lnTo>
                      <a:pt x="274" y="234"/>
                    </a:lnTo>
                    <a:lnTo>
                      <a:pt x="385" y="298"/>
                    </a:lnTo>
                    <a:lnTo>
                      <a:pt x="264" y="287"/>
                    </a:lnTo>
                    <a:lnTo>
                      <a:pt x="313" y="389"/>
                    </a:lnTo>
                    <a:lnTo>
                      <a:pt x="208" y="303"/>
                    </a:lnTo>
                    <a:lnTo>
                      <a:pt x="200" y="419"/>
                    </a:lnTo>
                    <a:lnTo>
                      <a:pt x="144" y="311"/>
                    </a:lnTo>
                    <a:lnTo>
                      <a:pt x="105" y="413"/>
                    </a:lnTo>
                    <a:lnTo>
                      <a:pt x="78" y="299"/>
                    </a:lnTo>
                    <a:lnTo>
                      <a:pt x="13" y="372"/>
                    </a:lnTo>
                    <a:lnTo>
                      <a:pt x="0" y="206"/>
                    </a:lnTo>
                    <a:lnTo>
                      <a:pt x="33" y="28"/>
                    </a:lnTo>
                    <a:close/>
                  </a:path>
                </a:pathLst>
              </a:custGeom>
              <a:solidFill>
                <a:srgbClr val="FFFFC2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path 286"/>
              <p:cNvSpPr/>
              <p:nvPr/>
            </p:nvSpPr>
            <p:spPr>
              <a:xfrm>
                <a:off x="51300" y="689424"/>
                <a:ext cx="131185" cy="94391"/>
              </a:xfrm>
              <a:custGeom>
                <a:avLst/>
                <a:gdLst/>
                <a:ahLst/>
                <a:cxnLst/>
                <a:rect l="0" t="0" r="0" b="0"/>
                <a:pathLst>
                  <a:path w="206" h="148">
                    <a:moveTo>
                      <a:pt x="76" y="23"/>
                    </a:moveTo>
                    <a:lnTo>
                      <a:pt x="128" y="0"/>
                    </a:lnTo>
                    <a:lnTo>
                      <a:pt x="170" y="35"/>
                    </a:lnTo>
                    <a:lnTo>
                      <a:pt x="206" y="97"/>
                    </a:lnTo>
                    <a:lnTo>
                      <a:pt x="133" y="148"/>
                    </a:lnTo>
                    <a:lnTo>
                      <a:pt x="0" y="118"/>
                    </a:lnTo>
                    <a:lnTo>
                      <a:pt x="24" y="33"/>
                    </a:lnTo>
                    <a:lnTo>
                      <a:pt x="76" y="23"/>
                    </a:lnTo>
                    <a:close/>
                  </a:path>
                </a:pathLst>
              </a:custGeom>
              <a:solidFill>
                <a:srgbClr val="B34D1A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path 288"/>
              <p:cNvSpPr/>
              <p:nvPr/>
            </p:nvSpPr>
            <p:spPr>
              <a:xfrm>
                <a:off x="137780" y="703333"/>
                <a:ext cx="129006" cy="104653"/>
              </a:xfrm>
              <a:custGeom>
                <a:avLst/>
                <a:gdLst/>
                <a:ahLst/>
                <a:cxnLst/>
                <a:rect l="0" t="0" r="0" b="0"/>
                <a:pathLst>
                  <a:path w="203" h="164">
                    <a:moveTo>
                      <a:pt x="0" y="49"/>
                    </a:moveTo>
                    <a:lnTo>
                      <a:pt x="17" y="59"/>
                    </a:lnTo>
                    <a:lnTo>
                      <a:pt x="45" y="41"/>
                    </a:lnTo>
                    <a:lnTo>
                      <a:pt x="108" y="141"/>
                    </a:lnTo>
                    <a:lnTo>
                      <a:pt x="56" y="164"/>
                    </a:lnTo>
                    <a:lnTo>
                      <a:pt x="133" y="156"/>
                    </a:lnTo>
                    <a:lnTo>
                      <a:pt x="203" y="96"/>
                    </a:lnTo>
                    <a:lnTo>
                      <a:pt x="131" y="36"/>
                    </a:lnTo>
                    <a:lnTo>
                      <a:pt x="57" y="0"/>
                    </a:lnTo>
                    <a:lnTo>
                      <a:pt x="21" y="23"/>
                    </a:lnTo>
                    <a:lnTo>
                      <a:pt x="3" y="34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FFB30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path 290"/>
              <p:cNvSpPr/>
              <p:nvPr/>
            </p:nvSpPr>
            <p:spPr>
              <a:xfrm>
                <a:off x="128254" y="698944"/>
                <a:ext cx="114330" cy="51244"/>
              </a:xfrm>
              <a:custGeom>
                <a:avLst/>
                <a:gdLst/>
                <a:ahLst/>
                <a:cxnLst/>
                <a:rect l="0" t="0" r="0" b="0"/>
                <a:pathLst>
                  <a:path w="180" h="80">
                    <a:moveTo>
                      <a:pt x="160" y="27"/>
                    </a:moveTo>
                    <a:lnTo>
                      <a:pt x="61" y="0"/>
                    </a:lnTo>
                    <a:lnTo>
                      <a:pt x="0" y="46"/>
                    </a:lnTo>
                    <a:lnTo>
                      <a:pt x="15" y="56"/>
                    </a:lnTo>
                    <a:lnTo>
                      <a:pt x="65" y="14"/>
                    </a:lnTo>
                    <a:lnTo>
                      <a:pt x="122" y="69"/>
                    </a:lnTo>
                    <a:lnTo>
                      <a:pt x="180" y="80"/>
                    </a:lnTo>
                    <a:lnTo>
                      <a:pt x="160" y="27"/>
                    </a:lnTo>
                    <a:close/>
                  </a:path>
                </a:pathLst>
              </a:custGeom>
              <a:solidFill>
                <a:srgbClr val="FFCC0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path 292"/>
              <p:cNvSpPr/>
              <p:nvPr/>
            </p:nvSpPr>
            <p:spPr>
              <a:xfrm>
                <a:off x="295372" y="1231741"/>
                <a:ext cx="182443" cy="390816"/>
              </a:xfrm>
              <a:custGeom>
                <a:avLst/>
                <a:gdLst/>
                <a:ahLst/>
                <a:cxnLst/>
                <a:rect l="0" t="0" r="0" b="0"/>
                <a:pathLst>
                  <a:path w="287" h="615">
                    <a:moveTo>
                      <a:pt x="153" y="0"/>
                    </a:moveTo>
                    <a:lnTo>
                      <a:pt x="152" y="1"/>
                    </a:lnTo>
                    <a:lnTo>
                      <a:pt x="151" y="5"/>
                    </a:lnTo>
                    <a:lnTo>
                      <a:pt x="150" y="12"/>
                    </a:lnTo>
                    <a:lnTo>
                      <a:pt x="147" y="23"/>
                    </a:lnTo>
                    <a:lnTo>
                      <a:pt x="145" y="35"/>
                    </a:lnTo>
                    <a:lnTo>
                      <a:pt x="141" y="49"/>
                    </a:lnTo>
                    <a:lnTo>
                      <a:pt x="138" y="65"/>
                    </a:lnTo>
                    <a:lnTo>
                      <a:pt x="136" y="84"/>
                    </a:lnTo>
                    <a:lnTo>
                      <a:pt x="131" y="102"/>
                    </a:lnTo>
                    <a:lnTo>
                      <a:pt x="126" y="123"/>
                    </a:lnTo>
                    <a:lnTo>
                      <a:pt x="123" y="145"/>
                    </a:lnTo>
                    <a:lnTo>
                      <a:pt x="118" y="169"/>
                    </a:lnTo>
                    <a:lnTo>
                      <a:pt x="115" y="192"/>
                    </a:lnTo>
                    <a:lnTo>
                      <a:pt x="111" y="216"/>
                    </a:lnTo>
                    <a:lnTo>
                      <a:pt x="107" y="240"/>
                    </a:lnTo>
                    <a:lnTo>
                      <a:pt x="103" y="265"/>
                    </a:lnTo>
                    <a:lnTo>
                      <a:pt x="99" y="289"/>
                    </a:lnTo>
                    <a:lnTo>
                      <a:pt x="94" y="315"/>
                    </a:lnTo>
                    <a:lnTo>
                      <a:pt x="87" y="341"/>
                    </a:lnTo>
                    <a:lnTo>
                      <a:pt x="81" y="367"/>
                    </a:lnTo>
                    <a:lnTo>
                      <a:pt x="74" y="391"/>
                    </a:lnTo>
                    <a:lnTo>
                      <a:pt x="66" y="417"/>
                    </a:lnTo>
                    <a:lnTo>
                      <a:pt x="59" y="440"/>
                    </a:lnTo>
                    <a:lnTo>
                      <a:pt x="53" y="464"/>
                    </a:lnTo>
                    <a:lnTo>
                      <a:pt x="45" y="485"/>
                    </a:lnTo>
                    <a:lnTo>
                      <a:pt x="38" y="504"/>
                    </a:lnTo>
                    <a:lnTo>
                      <a:pt x="32" y="522"/>
                    </a:lnTo>
                    <a:lnTo>
                      <a:pt x="27" y="537"/>
                    </a:lnTo>
                    <a:lnTo>
                      <a:pt x="23" y="548"/>
                    </a:lnTo>
                    <a:lnTo>
                      <a:pt x="19" y="557"/>
                    </a:lnTo>
                    <a:lnTo>
                      <a:pt x="17" y="563"/>
                    </a:lnTo>
                    <a:lnTo>
                      <a:pt x="17" y="565"/>
                    </a:lnTo>
                    <a:lnTo>
                      <a:pt x="0" y="615"/>
                    </a:lnTo>
                    <a:lnTo>
                      <a:pt x="56" y="585"/>
                    </a:lnTo>
                    <a:lnTo>
                      <a:pt x="163" y="303"/>
                    </a:lnTo>
                    <a:lnTo>
                      <a:pt x="244" y="202"/>
                    </a:lnTo>
                    <a:lnTo>
                      <a:pt x="287" y="17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FFF2CC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path 294"/>
              <p:cNvSpPr/>
              <p:nvPr/>
            </p:nvSpPr>
            <p:spPr>
              <a:xfrm>
                <a:off x="316611" y="1305660"/>
                <a:ext cx="377419" cy="296405"/>
              </a:xfrm>
              <a:custGeom>
                <a:avLst/>
                <a:gdLst/>
                <a:ahLst/>
                <a:cxnLst/>
                <a:rect l="0" t="0" r="0" b="0"/>
                <a:pathLst>
                  <a:path w="594" h="466">
                    <a:moveTo>
                      <a:pt x="211" y="12"/>
                    </a:moveTo>
                    <a:lnTo>
                      <a:pt x="210" y="13"/>
                    </a:lnTo>
                    <a:lnTo>
                      <a:pt x="208" y="17"/>
                    </a:lnTo>
                    <a:lnTo>
                      <a:pt x="206" y="23"/>
                    </a:lnTo>
                    <a:lnTo>
                      <a:pt x="204" y="29"/>
                    </a:lnTo>
                    <a:lnTo>
                      <a:pt x="200" y="38"/>
                    </a:lnTo>
                    <a:lnTo>
                      <a:pt x="197" y="48"/>
                    </a:lnTo>
                    <a:lnTo>
                      <a:pt x="192" y="58"/>
                    </a:lnTo>
                    <a:lnTo>
                      <a:pt x="188" y="71"/>
                    </a:lnTo>
                    <a:lnTo>
                      <a:pt x="181" y="81"/>
                    </a:lnTo>
                    <a:lnTo>
                      <a:pt x="174" y="93"/>
                    </a:lnTo>
                    <a:lnTo>
                      <a:pt x="166" y="104"/>
                    </a:lnTo>
                    <a:lnTo>
                      <a:pt x="159" y="115"/>
                    </a:lnTo>
                    <a:lnTo>
                      <a:pt x="151" y="124"/>
                    </a:lnTo>
                    <a:lnTo>
                      <a:pt x="141" y="132"/>
                    </a:lnTo>
                    <a:lnTo>
                      <a:pt x="131" y="139"/>
                    </a:lnTo>
                    <a:lnTo>
                      <a:pt x="122" y="144"/>
                    </a:lnTo>
                    <a:lnTo>
                      <a:pt x="121" y="147"/>
                    </a:lnTo>
                    <a:lnTo>
                      <a:pt x="117" y="156"/>
                    </a:lnTo>
                    <a:lnTo>
                      <a:pt x="113" y="170"/>
                    </a:lnTo>
                    <a:lnTo>
                      <a:pt x="107" y="189"/>
                    </a:lnTo>
                    <a:lnTo>
                      <a:pt x="99" y="209"/>
                    </a:lnTo>
                    <a:lnTo>
                      <a:pt x="92" y="236"/>
                    </a:lnTo>
                    <a:lnTo>
                      <a:pt x="83" y="261"/>
                    </a:lnTo>
                    <a:lnTo>
                      <a:pt x="73" y="290"/>
                    </a:lnTo>
                    <a:lnTo>
                      <a:pt x="63" y="318"/>
                    </a:lnTo>
                    <a:lnTo>
                      <a:pt x="53" y="346"/>
                    </a:lnTo>
                    <a:lnTo>
                      <a:pt x="42" y="373"/>
                    </a:lnTo>
                    <a:lnTo>
                      <a:pt x="32" y="398"/>
                    </a:lnTo>
                    <a:lnTo>
                      <a:pt x="23" y="420"/>
                    </a:lnTo>
                    <a:lnTo>
                      <a:pt x="13" y="440"/>
                    </a:lnTo>
                    <a:lnTo>
                      <a:pt x="5" y="454"/>
                    </a:lnTo>
                    <a:lnTo>
                      <a:pt x="0" y="463"/>
                    </a:lnTo>
                    <a:lnTo>
                      <a:pt x="59" y="442"/>
                    </a:lnTo>
                    <a:lnTo>
                      <a:pt x="66" y="397"/>
                    </a:lnTo>
                    <a:lnTo>
                      <a:pt x="143" y="212"/>
                    </a:lnTo>
                    <a:lnTo>
                      <a:pt x="144" y="210"/>
                    </a:lnTo>
                    <a:lnTo>
                      <a:pt x="147" y="208"/>
                    </a:lnTo>
                    <a:lnTo>
                      <a:pt x="152" y="202"/>
                    </a:lnTo>
                    <a:lnTo>
                      <a:pt x="159" y="195"/>
                    </a:lnTo>
                    <a:lnTo>
                      <a:pt x="166" y="187"/>
                    </a:lnTo>
                    <a:lnTo>
                      <a:pt x="174" y="177"/>
                    </a:lnTo>
                    <a:lnTo>
                      <a:pt x="184" y="165"/>
                    </a:lnTo>
                    <a:lnTo>
                      <a:pt x="193" y="153"/>
                    </a:lnTo>
                    <a:lnTo>
                      <a:pt x="204" y="138"/>
                    </a:lnTo>
                    <a:lnTo>
                      <a:pt x="213" y="123"/>
                    </a:lnTo>
                    <a:lnTo>
                      <a:pt x="222" y="104"/>
                    </a:lnTo>
                    <a:lnTo>
                      <a:pt x="231" y="86"/>
                    </a:lnTo>
                    <a:lnTo>
                      <a:pt x="240" y="66"/>
                    </a:lnTo>
                    <a:lnTo>
                      <a:pt x="248" y="44"/>
                    </a:lnTo>
                    <a:lnTo>
                      <a:pt x="253" y="23"/>
                    </a:lnTo>
                    <a:lnTo>
                      <a:pt x="258" y="0"/>
                    </a:lnTo>
                    <a:lnTo>
                      <a:pt x="211" y="12"/>
                    </a:lnTo>
                    <a:close/>
                  </a:path>
                  <a:path w="594" h="466">
                    <a:moveTo>
                      <a:pt x="574" y="351"/>
                    </a:moveTo>
                    <a:lnTo>
                      <a:pt x="570" y="208"/>
                    </a:lnTo>
                    <a:lnTo>
                      <a:pt x="570" y="206"/>
                    </a:lnTo>
                    <a:lnTo>
                      <a:pt x="570" y="200"/>
                    </a:lnTo>
                    <a:lnTo>
                      <a:pt x="570" y="191"/>
                    </a:lnTo>
                    <a:lnTo>
                      <a:pt x="571" y="180"/>
                    </a:lnTo>
                    <a:lnTo>
                      <a:pt x="571" y="167"/>
                    </a:lnTo>
                    <a:lnTo>
                      <a:pt x="572" y="153"/>
                    </a:lnTo>
                    <a:lnTo>
                      <a:pt x="572" y="137"/>
                    </a:lnTo>
                    <a:lnTo>
                      <a:pt x="572" y="121"/>
                    </a:lnTo>
                    <a:lnTo>
                      <a:pt x="570" y="103"/>
                    </a:lnTo>
                    <a:lnTo>
                      <a:pt x="568" y="86"/>
                    </a:lnTo>
                    <a:lnTo>
                      <a:pt x="566" y="67"/>
                    </a:lnTo>
                    <a:lnTo>
                      <a:pt x="563" y="53"/>
                    </a:lnTo>
                    <a:lnTo>
                      <a:pt x="557" y="38"/>
                    </a:lnTo>
                    <a:lnTo>
                      <a:pt x="552" y="25"/>
                    </a:lnTo>
                    <a:lnTo>
                      <a:pt x="544" y="14"/>
                    </a:lnTo>
                    <a:lnTo>
                      <a:pt x="536" y="8"/>
                    </a:lnTo>
                    <a:lnTo>
                      <a:pt x="533" y="6"/>
                    </a:lnTo>
                    <a:lnTo>
                      <a:pt x="529" y="5"/>
                    </a:lnTo>
                    <a:lnTo>
                      <a:pt x="523" y="5"/>
                    </a:lnTo>
                    <a:lnTo>
                      <a:pt x="517" y="5"/>
                    </a:lnTo>
                    <a:lnTo>
                      <a:pt x="507" y="5"/>
                    </a:lnTo>
                    <a:lnTo>
                      <a:pt x="498" y="5"/>
                    </a:lnTo>
                    <a:lnTo>
                      <a:pt x="489" y="6"/>
                    </a:lnTo>
                    <a:lnTo>
                      <a:pt x="480" y="6"/>
                    </a:lnTo>
                    <a:lnTo>
                      <a:pt x="469" y="6"/>
                    </a:lnTo>
                    <a:lnTo>
                      <a:pt x="460" y="8"/>
                    </a:lnTo>
                    <a:lnTo>
                      <a:pt x="451" y="9"/>
                    </a:lnTo>
                    <a:lnTo>
                      <a:pt x="443" y="9"/>
                    </a:lnTo>
                    <a:lnTo>
                      <a:pt x="436" y="10"/>
                    </a:lnTo>
                    <a:lnTo>
                      <a:pt x="431" y="10"/>
                    </a:lnTo>
                    <a:lnTo>
                      <a:pt x="428" y="10"/>
                    </a:lnTo>
                    <a:lnTo>
                      <a:pt x="428" y="11"/>
                    </a:lnTo>
                    <a:lnTo>
                      <a:pt x="537" y="366"/>
                    </a:lnTo>
                    <a:lnTo>
                      <a:pt x="570" y="466"/>
                    </a:lnTo>
                    <a:lnTo>
                      <a:pt x="594" y="418"/>
                    </a:lnTo>
                    <a:lnTo>
                      <a:pt x="574" y="351"/>
                    </a:lnTo>
                    <a:close/>
                  </a:path>
                </a:pathLst>
              </a:custGeom>
              <a:solidFill>
                <a:srgbClr val="FFCC8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path 296"/>
              <p:cNvSpPr/>
              <p:nvPr/>
            </p:nvSpPr>
            <p:spPr>
              <a:xfrm>
                <a:off x="578267" y="1309320"/>
                <a:ext cx="100389" cy="282501"/>
              </a:xfrm>
              <a:custGeom>
                <a:avLst/>
                <a:gdLst/>
                <a:ahLst/>
                <a:cxnLst/>
                <a:rect l="0" t="0" r="0" b="0"/>
                <a:pathLst>
                  <a:path w="158" h="444">
                    <a:moveTo>
                      <a:pt x="111" y="363"/>
                    </a:moveTo>
                    <a:lnTo>
                      <a:pt x="109" y="358"/>
                    </a:lnTo>
                    <a:lnTo>
                      <a:pt x="106" y="349"/>
                    </a:lnTo>
                    <a:lnTo>
                      <a:pt x="100" y="335"/>
                    </a:lnTo>
                    <a:lnTo>
                      <a:pt x="93" y="316"/>
                    </a:lnTo>
                    <a:lnTo>
                      <a:pt x="84" y="292"/>
                    </a:lnTo>
                    <a:lnTo>
                      <a:pt x="74" y="267"/>
                    </a:lnTo>
                    <a:lnTo>
                      <a:pt x="64" y="239"/>
                    </a:lnTo>
                    <a:lnTo>
                      <a:pt x="55" y="209"/>
                    </a:lnTo>
                    <a:lnTo>
                      <a:pt x="43" y="179"/>
                    </a:lnTo>
                    <a:lnTo>
                      <a:pt x="34" y="148"/>
                    </a:lnTo>
                    <a:lnTo>
                      <a:pt x="24" y="117"/>
                    </a:lnTo>
                    <a:lnTo>
                      <a:pt x="16" y="89"/>
                    </a:lnTo>
                    <a:lnTo>
                      <a:pt x="9" y="62"/>
                    </a:lnTo>
                    <a:lnTo>
                      <a:pt x="4" y="38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3"/>
                    </a:lnTo>
                    <a:lnTo>
                      <a:pt x="76" y="12"/>
                    </a:lnTo>
                    <a:lnTo>
                      <a:pt x="79" y="27"/>
                    </a:lnTo>
                    <a:lnTo>
                      <a:pt x="84" y="47"/>
                    </a:lnTo>
                    <a:lnTo>
                      <a:pt x="88" y="70"/>
                    </a:lnTo>
                    <a:lnTo>
                      <a:pt x="95" y="97"/>
                    </a:lnTo>
                    <a:lnTo>
                      <a:pt x="101" y="129"/>
                    </a:lnTo>
                    <a:lnTo>
                      <a:pt x="108" y="162"/>
                    </a:lnTo>
                    <a:lnTo>
                      <a:pt x="115" y="195"/>
                    </a:lnTo>
                    <a:lnTo>
                      <a:pt x="122" y="232"/>
                    </a:lnTo>
                    <a:lnTo>
                      <a:pt x="130" y="269"/>
                    </a:lnTo>
                    <a:lnTo>
                      <a:pt x="137" y="307"/>
                    </a:lnTo>
                    <a:lnTo>
                      <a:pt x="141" y="343"/>
                    </a:lnTo>
                    <a:lnTo>
                      <a:pt x="148" y="379"/>
                    </a:lnTo>
                    <a:lnTo>
                      <a:pt x="153" y="412"/>
                    </a:lnTo>
                    <a:lnTo>
                      <a:pt x="158" y="444"/>
                    </a:lnTo>
                    <a:lnTo>
                      <a:pt x="125" y="424"/>
                    </a:lnTo>
                    <a:lnTo>
                      <a:pt x="111" y="363"/>
                    </a:lnTo>
                    <a:close/>
                  </a:path>
                </a:pathLst>
              </a:custGeom>
              <a:solidFill>
                <a:srgbClr val="FFF2CC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path 298"/>
              <p:cNvSpPr/>
              <p:nvPr/>
            </p:nvSpPr>
            <p:spPr>
              <a:xfrm>
                <a:off x="340073" y="852616"/>
                <a:ext cx="248443" cy="398887"/>
              </a:xfrm>
              <a:custGeom>
                <a:avLst/>
                <a:gdLst/>
                <a:ahLst/>
                <a:cxnLst/>
                <a:rect l="0" t="0" r="0" b="0"/>
                <a:pathLst>
                  <a:path w="391" h="628">
                    <a:moveTo>
                      <a:pt x="190" y="28"/>
                    </a:moveTo>
                    <a:lnTo>
                      <a:pt x="0" y="600"/>
                    </a:lnTo>
                    <a:lnTo>
                      <a:pt x="133" y="628"/>
                    </a:lnTo>
                    <a:lnTo>
                      <a:pt x="370" y="450"/>
                    </a:lnTo>
                    <a:lnTo>
                      <a:pt x="391" y="41"/>
                    </a:lnTo>
                    <a:lnTo>
                      <a:pt x="252" y="0"/>
                    </a:lnTo>
                    <a:lnTo>
                      <a:pt x="190" y="28"/>
                    </a:lnTo>
                    <a:close/>
                  </a:path>
                </a:pathLst>
              </a:custGeom>
              <a:solidFill>
                <a:srgbClr val="B0C77D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path 300"/>
              <p:cNvSpPr/>
              <p:nvPr/>
            </p:nvSpPr>
            <p:spPr>
              <a:xfrm>
                <a:off x="476395" y="898731"/>
                <a:ext cx="255049" cy="365210"/>
              </a:xfrm>
              <a:custGeom>
                <a:avLst/>
                <a:gdLst/>
                <a:ahLst/>
                <a:cxnLst/>
                <a:rect l="0" t="0" r="0" b="0"/>
                <a:pathLst>
                  <a:path w="401" h="575">
                    <a:moveTo>
                      <a:pt x="324" y="29"/>
                    </a:moveTo>
                    <a:lnTo>
                      <a:pt x="401" y="575"/>
                    </a:lnTo>
                    <a:lnTo>
                      <a:pt x="354" y="575"/>
                    </a:lnTo>
                    <a:lnTo>
                      <a:pt x="0" y="515"/>
                    </a:lnTo>
                    <a:lnTo>
                      <a:pt x="91" y="156"/>
                    </a:lnTo>
                    <a:lnTo>
                      <a:pt x="282" y="0"/>
                    </a:lnTo>
                    <a:lnTo>
                      <a:pt x="324" y="29"/>
                    </a:lnTo>
                    <a:close/>
                  </a:path>
                </a:pathLst>
              </a:custGeom>
              <a:solidFill>
                <a:srgbClr val="9CB367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path 302"/>
              <p:cNvSpPr/>
              <p:nvPr/>
            </p:nvSpPr>
            <p:spPr>
              <a:xfrm>
                <a:off x="521836" y="914123"/>
                <a:ext cx="191272" cy="349818"/>
              </a:xfrm>
              <a:custGeom>
                <a:avLst/>
                <a:gdLst/>
                <a:ahLst/>
                <a:cxnLst/>
                <a:rect l="0" t="0" r="0" b="0"/>
                <a:pathLst>
                  <a:path w="301" h="550">
                    <a:moveTo>
                      <a:pt x="252" y="5"/>
                    </a:moveTo>
                    <a:lnTo>
                      <a:pt x="190" y="168"/>
                    </a:lnTo>
                    <a:lnTo>
                      <a:pt x="263" y="201"/>
                    </a:lnTo>
                    <a:lnTo>
                      <a:pt x="249" y="286"/>
                    </a:lnTo>
                    <a:lnTo>
                      <a:pt x="291" y="310"/>
                    </a:lnTo>
                    <a:lnTo>
                      <a:pt x="301" y="359"/>
                    </a:lnTo>
                    <a:lnTo>
                      <a:pt x="282" y="550"/>
                    </a:lnTo>
                    <a:lnTo>
                      <a:pt x="0" y="512"/>
                    </a:lnTo>
                    <a:lnTo>
                      <a:pt x="27" y="262"/>
                    </a:lnTo>
                    <a:lnTo>
                      <a:pt x="185" y="0"/>
                    </a:lnTo>
                    <a:lnTo>
                      <a:pt x="252" y="5"/>
                    </a:lnTo>
                    <a:close/>
                  </a:path>
                </a:pathLst>
              </a:custGeom>
              <a:solidFill>
                <a:srgbClr val="89964C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path 304"/>
              <p:cNvSpPr/>
              <p:nvPr/>
            </p:nvSpPr>
            <p:spPr>
              <a:xfrm>
                <a:off x="395021" y="1015870"/>
                <a:ext cx="304133" cy="305156"/>
              </a:xfrm>
              <a:custGeom>
                <a:avLst/>
                <a:gdLst/>
                <a:ahLst/>
                <a:cxnLst/>
                <a:rect l="0" t="0" r="0" b="0"/>
                <a:pathLst>
                  <a:path w="478" h="480">
                    <a:moveTo>
                      <a:pt x="170" y="14"/>
                    </a:moveTo>
                    <a:lnTo>
                      <a:pt x="115" y="19"/>
                    </a:lnTo>
                    <a:lnTo>
                      <a:pt x="108" y="126"/>
                    </a:lnTo>
                    <a:lnTo>
                      <a:pt x="26" y="131"/>
                    </a:lnTo>
                    <a:lnTo>
                      <a:pt x="0" y="475"/>
                    </a:lnTo>
                    <a:lnTo>
                      <a:pt x="461" y="480"/>
                    </a:lnTo>
                    <a:lnTo>
                      <a:pt x="478" y="150"/>
                    </a:lnTo>
                    <a:lnTo>
                      <a:pt x="431" y="149"/>
                    </a:lnTo>
                    <a:lnTo>
                      <a:pt x="432" y="46"/>
                    </a:lnTo>
                    <a:lnTo>
                      <a:pt x="343" y="28"/>
                    </a:lnTo>
                    <a:lnTo>
                      <a:pt x="326" y="80"/>
                    </a:lnTo>
                    <a:lnTo>
                      <a:pt x="380" y="84"/>
                    </a:lnTo>
                    <a:lnTo>
                      <a:pt x="378" y="150"/>
                    </a:lnTo>
                    <a:lnTo>
                      <a:pt x="158" y="140"/>
                    </a:lnTo>
                    <a:lnTo>
                      <a:pt x="162" y="76"/>
                    </a:lnTo>
                    <a:lnTo>
                      <a:pt x="241" y="92"/>
                    </a:lnTo>
                    <a:lnTo>
                      <a:pt x="243" y="0"/>
                    </a:lnTo>
                    <a:lnTo>
                      <a:pt x="170" y="1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path 306"/>
              <p:cNvSpPr/>
              <p:nvPr/>
            </p:nvSpPr>
            <p:spPr>
              <a:xfrm>
                <a:off x="539432" y="976309"/>
                <a:ext cx="88658" cy="117838"/>
              </a:xfrm>
              <a:custGeom>
                <a:avLst/>
                <a:gdLst/>
                <a:ahLst/>
                <a:cxnLst/>
                <a:rect l="0" t="0" r="0" b="0"/>
                <a:pathLst>
                  <a:path w="139" h="185">
                    <a:moveTo>
                      <a:pt x="8" y="185"/>
                    </a:moveTo>
                    <a:lnTo>
                      <a:pt x="111" y="170"/>
                    </a:lnTo>
                    <a:lnTo>
                      <a:pt x="139" y="78"/>
                    </a:lnTo>
                    <a:lnTo>
                      <a:pt x="121" y="0"/>
                    </a:lnTo>
                    <a:lnTo>
                      <a:pt x="23" y="9"/>
                    </a:lnTo>
                    <a:lnTo>
                      <a:pt x="0" y="136"/>
                    </a:lnTo>
                    <a:lnTo>
                      <a:pt x="8" y="185"/>
                    </a:lnTo>
                    <a:close/>
                  </a:path>
                </a:pathLst>
              </a:custGeom>
              <a:solidFill>
                <a:srgbClr val="FFCC8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path 308"/>
              <p:cNvSpPr/>
              <p:nvPr/>
            </p:nvSpPr>
            <p:spPr>
              <a:xfrm>
                <a:off x="503499" y="958011"/>
                <a:ext cx="82794" cy="136135"/>
              </a:xfrm>
              <a:custGeom>
                <a:avLst/>
                <a:gdLst/>
                <a:ahLst/>
                <a:cxnLst/>
                <a:rect l="0" t="0" r="0" b="0"/>
                <a:pathLst>
                  <a:path w="130" h="214">
                    <a:moveTo>
                      <a:pt x="63" y="25"/>
                    </a:moveTo>
                    <a:lnTo>
                      <a:pt x="6" y="54"/>
                    </a:lnTo>
                    <a:lnTo>
                      <a:pt x="0" y="106"/>
                    </a:lnTo>
                    <a:lnTo>
                      <a:pt x="54" y="112"/>
                    </a:lnTo>
                    <a:lnTo>
                      <a:pt x="38" y="184"/>
                    </a:lnTo>
                    <a:lnTo>
                      <a:pt x="64" y="214"/>
                    </a:lnTo>
                    <a:lnTo>
                      <a:pt x="86" y="99"/>
                    </a:lnTo>
                    <a:lnTo>
                      <a:pt x="130" y="0"/>
                    </a:lnTo>
                    <a:lnTo>
                      <a:pt x="63" y="25"/>
                    </a:lnTo>
                    <a:close/>
                  </a:path>
                </a:pathLst>
              </a:custGeom>
              <a:solidFill>
                <a:srgbClr val="FFF2CC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path 310"/>
              <p:cNvSpPr/>
              <p:nvPr/>
            </p:nvSpPr>
            <p:spPr>
              <a:xfrm>
                <a:off x="453675" y="385726"/>
                <a:ext cx="134100" cy="458112"/>
              </a:xfrm>
              <a:custGeom>
                <a:avLst/>
                <a:gdLst/>
                <a:ahLst/>
                <a:cxnLst/>
                <a:rect l="0" t="0" r="0" b="0"/>
                <a:pathLst>
                  <a:path w="211" h="721">
                    <a:moveTo>
                      <a:pt x="184" y="0"/>
                    </a:moveTo>
                    <a:lnTo>
                      <a:pt x="211" y="48"/>
                    </a:lnTo>
                    <a:lnTo>
                      <a:pt x="84" y="721"/>
                    </a:lnTo>
                    <a:lnTo>
                      <a:pt x="0" y="721"/>
                    </a:lnTo>
                    <a:lnTo>
                      <a:pt x="38" y="77"/>
                    </a:lnTo>
                    <a:lnTo>
                      <a:pt x="74" y="2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path 312"/>
              <p:cNvSpPr/>
              <p:nvPr/>
            </p:nvSpPr>
            <p:spPr>
              <a:xfrm>
                <a:off x="454415" y="451560"/>
                <a:ext cx="77669" cy="390115"/>
              </a:xfrm>
              <a:custGeom>
                <a:avLst/>
                <a:gdLst/>
                <a:ahLst/>
                <a:cxnLst/>
                <a:rect l="0" t="0" r="0" b="0"/>
                <a:pathLst>
                  <a:path w="122" h="614">
                    <a:moveTo>
                      <a:pt x="122" y="48"/>
                    </a:moveTo>
                    <a:lnTo>
                      <a:pt x="95" y="0"/>
                    </a:lnTo>
                    <a:lnTo>
                      <a:pt x="41" y="38"/>
                    </a:lnTo>
                    <a:lnTo>
                      <a:pt x="0" y="262"/>
                    </a:lnTo>
                    <a:lnTo>
                      <a:pt x="10" y="614"/>
                    </a:lnTo>
                    <a:lnTo>
                      <a:pt x="41" y="612"/>
                    </a:lnTo>
                    <a:lnTo>
                      <a:pt x="40" y="606"/>
                    </a:lnTo>
                    <a:lnTo>
                      <a:pt x="40" y="590"/>
                    </a:lnTo>
                    <a:lnTo>
                      <a:pt x="40" y="565"/>
                    </a:lnTo>
                    <a:lnTo>
                      <a:pt x="40" y="533"/>
                    </a:lnTo>
                    <a:lnTo>
                      <a:pt x="40" y="495"/>
                    </a:lnTo>
                    <a:lnTo>
                      <a:pt x="40" y="452"/>
                    </a:lnTo>
                    <a:lnTo>
                      <a:pt x="41" y="406"/>
                    </a:lnTo>
                    <a:lnTo>
                      <a:pt x="43" y="358"/>
                    </a:lnTo>
                    <a:lnTo>
                      <a:pt x="43" y="308"/>
                    </a:lnTo>
                    <a:lnTo>
                      <a:pt x="46" y="259"/>
                    </a:lnTo>
                    <a:lnTo>
                      <a:pt x="47" y="212"/>
                    </a:lnTo>
                    <a:lnTo>
                      <a:pt x="50" y="169"/>
                    </a:lnTo>
                    <a:lnTo>
                      <a:pt x="53" y="129"/>
                    </a:lnTo>
                    <a:lnTo>
                      <a:pt x="57" y="95"/>
                    </a:lnTo>
                    <a:lnTo>
                      <a:pt x="62" y="69"/>
                    </a:lnTo>
                    <a:lnTo>
                      <a:pt x="68" y="51"/>
                    </a:lnTo>
                    <a:lnTo>
                      <a:pt x="88" y="28"/>
                    </a:lnTo>
                    <a:lnTo>
                      <a:pt x="122" y="48"/>
                    </a:lnTo>
                    <a:close/>
                  </a:path>
                </a:pathLst>
              </a:custGeom>
              <a:solidFill>
                <a:srgbClr val="CCA6FF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path 314"/>
              <p:cNvSpPr/>
              <p:nvPr/>
            </p:nvSpPr>
            <p:spPr>
              <a:xfrm>
                <a:off x="230125" y="474246"/>
                <a:ext cx="512309" cy="526974"/>
              </a:xfrm>
              <a:custGeom>
                <a:avLst/>
                <a:gdLst/>
                <a:ahLst/>
                <a:cxnLst/>
                <a:rect l="0" t="0" r="0" b="0"/>
                <a:pathLst>
                  <a:path w="806" h="829">
                    <a:moveTo>
                      <a:pt x="806" y="16"/>
                    </a:moveTo>
                    <a:lnTo>
                      <a:pt x="789" y="426"/>
                    </a:lnTo>
                    <a:lnTo>
                      <a:pt x="722" y="601"/>
                    </a:lnTo>
                    <a:lnTo>
                      <a:pt x="740" y="696"/>
                    </a:lnTo>
                    <a:lnTo>
                      <a:pt x="670" y="726"/>
                    </a:lnTo>
                    <a:lnTo>
                      <a:pt x="634" y="825"/>
                    </a:lnTo>
                    <a:lnTo>
                      <a:pt x="567" y="829"/>
                    </a:lnTo>
                    <a:lnTo>
                      <a:pt x="527" y="814"/>
                    </a:lnTo>
                    <a:lnTo>
                      <a:pt x="500" y="730"/>
                    </a:lnTo>
                    <a:lnTo>
                      <a:pt x="472" y="724"/>
                    </a:lnTo>
                    <a:lnTo>
                      <a:pt x="439" y="640"/>
                    </a:lnTo>
                    <a:lnTo>
                      <a:pt x="584" y="5"/>
                    </a:lnTo>
                    <a:lnTo>
                      <a:pt x="806" y="16"/>
                    </a:lnTo>
                    <a:close/>
                  </a:path>
                  <a:path w="806" h="829">
                    <a:moveTo>
                      <a:pt x="0" y="454"/>
                    </a:moveTo>
                    <a:lnTo>
                      <a:pt x="31" y="508"/>
                    </a:lnTo>
                    <a:lnTo>
                      <a:pt x="294" y="395"/>
                    </a:lnTo>
                    <a:lnTo>
                      <a:pt x="328" y="357"/>
                    </a:lnTo>
                    <a:lnTo>
                      <a:pt x="347" y="606"/>
                    </a:lnTo>
                    <a:lnTo>
                      <a:pt x="364" y="606"/>
                    </a:lnTo>
                    <a:lnTo>
                      <a:pt x="375" y="554"/>
                    </a:lnTo>
                    <a:lnTo>
                      <a:pt x="352" y="0"/>
                    </a:lnTo>
                    <a:lnTo>
                      <a:pt x="325" y="5"/>
                    </a:lnTo>
                    <a:lnTo>
                      <a:pt x="212" y="319"/>
                    </a:lnTo>
                    <a:lnTo>
                      <a:pt x="32" y="390"/>
                    </a:lnTo>
                    <a:lnTo>
                      <a:pt x="0" y="454"/>
                    </a:lnTo>
                    <a:close/>
                  </a:path>
                </a:pathLst>
              </a:custGeom>
              <a:solidFill>
                <a:srgbClr val="9CB367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path 316"/>
              <p:cNvSpPr/>
              <p:nvPr/>
            </p:nvSpPr>
            <p:spPr>
              <a:xfrm>
                <a:off x="224994" y="410576"/>
                <a:ext cx="270416" cy="423743"/>
              </a:xfrm>
              <a:custGeom>
                <a:avLst/>
                <a:gdLst/>
                <a:ahLst/>
                <a:cxnLst/>
                <a:rect l="0" t="0" r="0" b="0"/>
                <a:pathLst>
                  <a:path w="425" h="667">
                    <a:moveTo>
                      <a:pt x="425" y="0"/>
                    </a:moveTo>
                    <a:lnTo>
                      <a:pt x="312" y="69"/>
                    </a:lnTo>
                    <a:lnTo>
                      <a:pt x="181" y="383"/>
                    </a:lnTo>
                    <a:lnTo>
                      <a:pt x="0" y="469"/>
                    </a:lnTo>
                    <a:lnTo>
                      <a:pt x="0" y="523"/>
                    </a:lnTo>
                    <a:lnTo>
                      <a:pt x="8" y="554"/>
                    </a:lnTo>
                    <a:lnTo>
                      <a:pt x="259" y="431"/>
                    </a:lnTo>
                    <a:lnTo>
                      <a:pt x="350" y="116"/>
                    </a:lnTo>
                    <a:lnTo>
                      <a:pt x="350" y="122"/>
                    </a:lnTo>
                    <a:lnTo>
                      <a:pt x="350" y="139"/>
                    </a:lnTo>
                    <a:lnTo>
                      <a:pt x="350" y="164"/>
                    </a:lnTo>
                    <a:lnTo>
                      <a:pt x="352" y="200"/>
                    </a:lnTo>
                    <a:lnTo>
                      <a:pt x="352" y="239"/>
                    </a:lnTo>
                    <a:lnTo>
                      <a:pt x="353" y="285"/>
                    </a:lnTo>
                    <a:lnTo>
                      <a:pt x="354" y="334"/>
                    </a:lnTo>
                    <a:lnTo>
                      <a:pt x="356" y="385"/>
                    </a:lnTo>
                    <a:lnTo>
                      <a:pt x="357" y="434"/>
                    </a:lnTo>
                    <a:lnTo>
                      <a:pt x="358" y="485"/>
                    </a:lnTo>
                    <a:lnTo>
                      <a:pt x="361" y="531"/>
                    </a:lnTo>
                    <a:lnTo>
                      <a:pt x="363" y="573"/>
                    </a:lnTo>
                    <a:lnTo>
                      <a:pt x="367" y="608"/>
                    </a:lnTo>
                    <a:lnTo>
                      <a:pt x="370" y="637"/>
                    </a:lnTo>
                    <a:lnTo>
                      <a:pt x="372" y="656"/>
                    </a:lnTo>
                    <a:lnTo>
                      <a:pt x="376" y="667"/>
                    </a:lnTo>
                    <a:lnTo>
                      <a:pt x="390" y="665"/>
                    </a:lnTo>
                    <a:lnTo>
                      <a:pt x="388" y="659"/>
                    </a:lnTo>
                    <a:lnTo>
                      <a:pt x="388" y="644"/>
                    </a:lnTo>
                    <a:lnTo>
                      <a:pt x="387" y="621"/>
                    </a:lnTo>
                    <a:lnTo>
                      <a:pt x="387" y="591"/>
                    </a:lnTo>
                    <a:lnTo>
                      <a:pt x="387" y="553"/>
                    </a:lnTo>
                    <a:lnTo>
                      <a:pt x="387" y="511"/>
                    </a:lnTo>
                    <a:lnTo>
                      <a:pt x="387" y="464"/>
                    </a:lnTo>
                    <a:lnTo>
                      <a:pt x="390" y="413"/>
                    </a:lnTo>
                    <a:lnTo>
                      <a:pt x="390" y="359"/>
                    </a:lnTo>
                    <a:lnTo>
                      <a:pt x="392" y="305"/>
                    </a:lnTo>
                    <a:lnTo>
                      <a:pt x="395" y="249"/>
                    </a:lnTo>
                    <a:lnTo>
                      <a:pt x="399" y="194"/>
                    </a:lnTo>
                    <a:lnTo>
                      <a:pt x="403" y="140"/>
                    </a:lnTo>
                    <a:lnTo>
                      <a:pt x="409" y="89"/>
                    </a:lnTo>
                    <a:lnTo>
                      <a:pt x="417" y="42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rgbClr val="B0C77D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path 318"/>
              <p:cNvSpPr/>
              <p:nvPr/>
            </p:nvSpPr>
            <p:spPr>
              <a:xfrm>
                <a:off x="403850" y="183714"/>
                <a:ext cx="147250" cy="231992"/>
              </a:xfrm>
              <a:custGeom>
                <a:avLst/>
                <a:gdLst/>
                <a:ahLst/>
                <a:cxnLst/>
                <a:rect l="0" t="0" r="0" b="0"/>
                <a:pathLst>
                  <a:path w="231" h="365">
                    <a:moveTo>
                      <a:pt x="47" y="295"/>
                    </a:moveTo>
                    <a:lnTo>
                      <a:pt x="0" y="14"/>
                    </a:lnTo>
                    <a:lnTo>
                      <a:pt x="33" y="0"/>
                    </a:lnTo>
                    <a:lnTo>
                      <a:pt x="189" y="39"/>
                    </a:lnTo>
                    <a:lnTo>
                      <a:pt x="231" y="275"/>
                    </a:lnTo>
                    <a:lnTo>
                      <a:pt x="221" y="346"/>
                    </a:lnTo>
                    <a:lnTo>
                      <a:pt x="163" y="365"/>
                    </a:lnTo>
                    <a:lnTo>
                      <a:pt x="144" y="357"/>
                    </a:lnTo>
                    <a:lnTo>
                      <a:pt x="143" y="307"/>
                    </a:lnTo>
                    <a:lnTo>
                      <a:pt x="63" y="311"/>
                    </a:lnTo>
                    <a:lnTo>
                      <a:pt x="47" y="295"/>
                    </a:lnTo>
                    <a:close/>
                  </a:path>
                </a:pathLst>
              </a:custGeom>
              <a:solidFill>
                <a:srgbClr val="FFF2CC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path 320"/>
              <p:cNvSpPr/>
              <p:nvPr/>
            </p:nvSpPr>
            <p:spPr>
              <a:xfrm>
                <a:off x="433856" y="205659"/>
                <a:ext cx="137063" cy="198365"/>
              </a:xfrm>
              <a:custGeom>
                <a:avLst/>
                <a:gdLst/>
                <a:ahLst/>
                <a:cxnLst/>
                <a:rect l="0" t="0" r="0" b="0"/>
                <a:pathLst>
                  <a:path w="215" h="312">
                    <a:moveTo>
                      <a:pt x="81" y="23"/>
                    </a:moveTo>
                    <a:lnTo>
                      <a:pt x="81" y="24"/>
                    </a:lnTo>
                    <a:lnTo>
                      <a:pt x="84" y="27"/>
                    </a:lnTo>
                    <a:lnTo>
                      <a:pt x="85" y="33"/>
                    </a:lnTo>
                    <a:lnTo>
                      <a:pt x="86" y="41"/>
                    </a:lnTo>
                    <a:lnTo>
                      <a:pt x="88" y="49"/>
                    </a:lnTo>
                    <a:lnTo>
                      <a:pt x="91" y="59"/>
                    </a:lnTo>
                    <a:lnTo>
                      <a:pt x="92" y="71"/>
                    </a:lnTo>
                    <a:lnTo>
                      <a:pt x="94" y="84"/>
                    </a:lnTo>
                    <a:lnTo>
                      <a:pt x="94" y="95"/>
                    </a:lnTo>
                    <a:lnTo>
                      <a:pt x="94" y="108"/>
                    </a:lnTo>
                    <a:lnTo>
                      <a:pt x="92" y="121"/>
                    </a:lnTo>
                    <a:lnTo>
                      <a:pt x="91" y="133"/>
                    </a:lnTo>
                    <a:lnTo>
                      <a:pt x="86" y="145"/>
                    </a:lnTo>
                    <a:lnTo>
                      <a:pt x="81" y="155"/>
                    </a:lnTo>
                    <a:lnTo>
                      <a:pt x="75" y="165"/>
                    </a:lnTo>
                    <a:lnTo>
                      <a:pt x="65" y="175"/>
                    </a:lnTo>
                    <a:lnTo>
                      <a:pt x="66" y="175"/>
                    </a:lnTo>
                    <a:lnTo>
                      <a:pt x="71" y="175"/>
                    </a:lnTo>
                    <a:lnTo>
                      <a:pt x="76" y="178"/>
                    </a:lnTo>
                    <a:lnTo>
                      <a:pt x="84" y="183"/>
                    </a:lnTo>
                    <a:lnTo>
                      <a:pt x="86" y="186"/>
                    </a:lnTo>
                    <a:lnTo>
                      <a:pt x="90" y="190"/>
                    </a:lnTo>
                    <a:lnTo>
                      <a:pt x="92" y="195"/>
                    </a:lnTo>
                    <a:lnTo>
                      <a:pt x="94" y="202"/>
                    </a:lnTo>
                    <a:lnTo>
                      <a:pt x="95" y="209"/>
                    </a:lnTo>
                    <a:lnTo>
                      <a:pt x="98" y="217"/>
                    </a:lnTo>
                    <a:lnTo>
                      <a:pt x="99" y="228"/>
                    </a:lnTo>
                    <a:lnTo>
                      <a:pt x="100" y="240"/>
                    </a:lnTo>
                    <a:lnTo>
                      <a:pt x="98" y="242"/>
                    </a:lnTo>
                    <a:lnTo>
                      <a:pt x="93" y="245"/>
                    </a:lnTo>
                    <a:lnTo>
                      <a:pt x="90" y="247"/>
                    </a:lnTo>
                    <a:lnTo>
                      <a:pt x="85" y="251"/>
                    </a:lnTo>
                    <a:lnTo>
                      <a:pt x="80" y="253"/>
                    </a:lnTo>
                    <a:lnTo>
                      <a:pt x="76" y="256"/>
                    </a:lnTo>
                    <a:lnTo>
                      <a:pt x="68" y="259"/>
                    </a:lnTo>
                    <a:lnTo>
                      <a:pt x="61" y="261"/>
                    </a:lnTo>
                    <a:lnTo>
                      <a:pt x="53" y="262"/>
                    </a:lnTo>
                    <a:lnTo>
                      <a:pt x="43" y="263"/>
                    </a:lnTo>
                    <a:lnTo>
                      <a:pt x="33" y="263"/>
                    </a:lnTo>
                    <a:lnTo>
                      <a:pt x="23" y="263"/>
                    </a:lnTo>
                    <a:lnTo>
                      <a:pt x="11" y="262"/>
                    </a:lnTo>
                    <a:lnTo>
                      <a:pt x="0" y="260"/>
                    </a:lnTo>
                    <a:lnTo>
                      <a:pt x="5" y="286"/>
                    </a:lnTo>
                    <a:lnTo>
                      <a:pt x="8" y="286"/>
                    </a:lnTo>
                    <a:lnTo>
                      <a:pt x="11" y="286"/>
                    </a:lnTo>
                    <a:lnTo>
                      <a:pt x="16" y="288"/>
                    </a:lnTo>
                    <a:lnTo>
                      <a:pt x="21" y="288"/>
                    </a:lnTo>
                    <a:lnTo>
                      <a:pt x="27" y="289"/>
                    </a:lnTo>
                    <a:lnTo>
                      <a:pt x="35" y="289"/>
                    </a:lnTo>
                    <a:lnTo>
                      <a:pt x="45" y="289"/>
                    </a:lnTo>
                    <a:lnTo>
                      <a:pt x="54" y="288"/>
                    </a:lnTo>
                    <a:lnTo>
                      <a:pt x="63" y="286"/>
                    </a:lnTo>
                    <a:lnTo>
                      <a:pt x="75" y="284"/>
                    </a:lnTo>
                    <a:lnTo>
                      <a:pt x="87" y="282"/>
                    </a:lnTo>
                    <a:lnTo>
                      <a:pt x="100" y="278"/>
                    </a:lnTo>
                    <a:lnTo>
                      <a:pt x="114" y="274"/>
                    </a:lnTo>
                    <a:lnTo>
                      <a:pt x="128" y="268"/>
                    </a:lnTo>
                    <a:lnTo>
                      <a:pt x="143" y="262"/>
                    </a:lnTo>
                    <a:lnTo>
                      <a:pt x="144" y="262"/>
                    </a:lnTo>
                    <a:lnTo>
                      <a:pt x="147" y="266"/>
                    </a:lnTo>
                    <a:lnTo>
                      <a:pt x="152" y="270"/>
                    </a:lnTo>
                    <a:lnTo>
                      <a:pt x="158" y="277"/>
                    </a:lnTo>
                    <a:lnTo>
                      <a:pt x="161" y="280"/>
                    </a:lnTo>
                    <a:lnTo>
                      <a:pt x="163" y="284"/>
                    </a:lnTo>
                    <a:lnTo>
                      <a:pt x="166" y="288"/>
                    </a:lnTo>
                    <a:lnTo>
                      <a:pt x="168" y="292"/>
                    </a:lnTo>
                    <a:lnTo>
                      <a:pt x="170" y="297"/>
                    </a:lnTo>
                    <a:lnTo>
                      <a:pt x="171" y="303"/>
                    </a:lnTo>
                    <a:lnTo>
                      <a:pt x="173" y="307"/>
                    </a:lnTo>
                    <a:lnTo>
                      <a:pt x="174" y="312"/>
                    </a:lnTo>
                    <a:lnTo>
                      <a:pt x="215" y="283"/>
                    </a:lnTo>
                    <a:lnTo>
                      <a:pt x="193" y="229"/>
                    </a:lnTo>
                    <a:lnTo>
                      <a:pt x="159" y="0"/>
                    </a:lnTo>
                    <a:lnTo>
                      <a:pt x="81" y="23"/>
                    </a:lnTo>
                    <a:close/>
                  </a:path>
                </a:pathLst>
              </a:custGeom>
              <a:solidFill>
                <a:srgbClr val="FFCC8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path 322"/>
              <p:cNvSpPr/>
              <p:nvPr/>
            </p:nvSpPr>
            <p:spPr>
              <a:xfrm>
                <a:off x="369399" y="137600"/>
                <a:ext cx="277029" cy="222473"/>
              </a:xfrm>
              <a:custGeom>
                <a:avLst/>
                <a:gdLst/>
                <a:ahLst/>
                <a:cxnLst/>
                <a:rect l="0" t="0" r="0" b="0"/>
                <a:pathLst>
                  <a:path w="436" h="350">
                    <a:moveTo>
                      <a:pt x="80" y="87"/>
                    </a:moveTo>
                    <a:lnTo>
                      <a:pt x="85" y="122"/>
                    </a:lnTo>
                    <a:lnTo>
                      <a:pt x="83" y="121"/>
                    </a:lnTo>
                    <a:lnTo>
                      <a:pt x="80" y="119"/>
                    </a:lnTo>
                    <a:lnTo>
                      <a:pt x="77" y="117"/>
                    </a:lnTo>
                    <a:lnTo>
                      <a:pt x="72" y="116"/>
                    </a:lnTo>
                    <a:lnTo>
                      <a:pt x="65" y="111"/>
                    </a:lnTo>
                    <a:lnTo>
                      <a:pt x="58" y="108"/>
                    </a:lnTo>
                    <a:lnTo>
                      <a:pt x="51" y="103"/>
                    </a:lnTo>
                    <a:lnTo>
                      <a:pt x="45" y="99"/>
                    </a:lnTo>
                    <a:lnTo>
                      <a:pt x="36" y="92"/>
                    </a:lnTo>
                    <a:lnTo>
                      <a:pt x="28" y="84"/>
                    </a:lnTo>
                    <a:lnTo>
                      <a:pt x="21" y="76"/>
                    </a:lnTo>
                    <a:lnTo>
                      <a:pt x="16" y="68"/>
                    </a:lnTo>
                    <a:lnTo>
                      <a:pt x="9" y="56"/>
                    </a:lnTo>
                    <a:lnTo>
                      <a:pt x="4" y="46"/>
                    </a:lnTo>
                    <a:lnTo>
                      <a:pt x="1" y="34"/>
                    </a:lnTo>
                    <a:lnTo>
                      <a:pt x="0" y="21"/>
                    </a:lnTo>
                    <a:lnTo>
                      <a:pt x="2" y="20"/>
                    </a:lnTo>
                    <a:lnTo>
                      <a:pt x="11" y="17"/>
                    </a:lnTo>
                    <a:lnTo>
                      <a:pt x="26" y="13"/>
                    </a:lnTo>
                    <a:lnTo>
                      <a:pt x="46" y="9"/>
                    </a:lnTo>
                    <a:lnTo>
                      <a:pt x="69" y="4"/>
                    </a:lnTo>
                    <a:lnTo>
                      <a:pt x="96" y="2"/>
                    </a:lnTo>
                    <a:lnTo>
                      <a:pt x="125" y="0"/>
                    </a:lnTo>
                    <a:lnTo>
                      <a:pt x="159" y="0"/>
                    </a:lnTo>
                    <a:lnTo>
                      <a:pt x="191" y="2"/>
                    </a:lnTo>
                    <a:lnTo>
                      <a:pt x="227" y="8"/>
                    </a:lnTo>
                    <a:lnTo>
                      <a:pt x="261" y="17"/>
                    </a:lnTo>
                    <a:lnTo>
                      <a:pt x="297" y="31"/>
                    </a:lnTo>
                    <a:lnTo>
                      <a:pt x="331" y="49"/>
                    </a:lnTo>
                    <a:lnTo>
                      <a:pt x="363" y="74"/>
                    </a:lnTo>
                    <a:lnTo>
                      <a:pt x="393" y="106"/>
                    </a:lnTo>
                    <a:lnTo>
                      <a:pt x="421" y="144"/>
                    </a:lnTo>
                    <a:lnTo>
                      <a:pt x="421" y="145"/>
                    </a:lnTo>
                    <a:lnTo>
                      <a:pt x="423" y="150"/>
                    </a:lnTo>
                    <a:lnTo>
                      <a:pt x="425" y="159"/>
                    </a:lnTo>
                    <a:lnTo>
                      <a:pt x="429" y="170"/>
                    </a:lnTo>
                    <a:lnTo>
                      <a:pt x="431" y="183"/>
                    </a:lnTo>
                    <a:lnTo>
                      <a:pt x="435" y="199"/>
                    </a:lnTo>
                    <a:lnTo>
                      <a:pt x="436" y="215"/>
                    </a:lnTo>
                    <a:lnTo>
                      <a:pt x="436" y="233"/>
                    </a:lnTo>
                    <a:lnTo>
                      <a:pt x="433" y="251"/>
                    </a:lnTo>
                    <a:lnTo>
                      <a:pt x="429" y="268"/>
                    </a:lnTo>
                    <a:lnTo>
                      <a:pt x="420" y="285"/>
                    </a:lnTo>
                    <a:lnTo>
                      <a:pt x="409" y="301"/>
                    </a:lnTo>
                    <a:lnTo>
                      <a:pt x="394" y="315"/>
                    </a:lnTo>
                    <a:lnTo>
                      <a:pt x="375" y="329"/>
                    </a:lnTo>
                    <a:lnTo>
                      <a:pt x="350" y="340"/>
                    </a:lnTo>
                    <a:lnTo>
                      <a:pt x="321" y="348"/>
                    </a:lnTo>
                    <a:lnTo>
                      <a:pt x="320" y="348"/>
                    </a:lnTo>
                    <a:lnTo>
                      <a:pt x="317" y="348"/>
                    </a:lnTo>
                    <a:lnTo>
                      <a:pt x="312" y="348"/>
                    </a:lnTo>
                    <a:lnTo>
                      <a:pt x="306" y="349"/>
                    </a:lnTo>
                    <a:lnTo>
                      <a:pt x="300" y="349"/>
                    </a:lnTo>
                    <a:lnTo>
                      <a:pt x="291" y="350"/>
                    </a:lnTo>
                    <a:lnTo>
                      <a:pt x="281" y="349"/>
                    </a:lnTo>
                    <a:lnTo>
                      <a:pt x="272" y="349"/>
                    </a:lnTo>
                    <a:lnTo>
                      <a:pt x="260" y="348"/>
                    </a:lnTo>
                    <a:lnTo>
                      <a:pt x="250" y="346"/>
                    </a:lnTo>
                    <a:lnTo>
                      <a:pt x="238" y="343"/>
                    </a:lnTo>
                    <a:lnTo>
                      <a:pt x="227" y="340"/>
                    </a:lnTo>
                    <a:lnTo>
                      <a:pt x="215" y="334"/>
                    </a:lnTo>
                    <a:lnTo>
                      <a:pt x="205" y="329"/>
                    </a:lnTo>
                    <a:lnTo>
                      <a:pt x="193" y="321"/>
                    </a:lnTo>
                    <a:lnTo>
                      <a:pt x="185" y="313"/>
                    </a:lnTo>
                    <a:lnTo>
                      <a:pt x="185" y="311"/>
                    </a:lnTo>
                    <a:lnTo>
                      <a:pt x="186" y="310"/>
                    </a:lnTo>
                    <a:lnTo>
                      <a:pt x="190" y="305"/>
                    </a:lnTo>
                    <a:lnTo>
                      <a:pt x="193" y="300"/>
                    </a:lnTo>
                    <a:lnTo>
                      <a:pt x="198" y="293"/>
                    </a:lnTo>
                    <a:lnTo>
                      <a:pt x="204" y="285"/>
                    </a:lnTo>
                    <a:lnTo>
                      <a:pt x="210" y="276"/>
                    </a:lnTo>
                    <a:lnTo>
                      <a:pt x="215" y="266"/>
                    </a:lnTo>
                    <a:lnTo>
                      <a:pt x="221" y="253"/>
                    </a:lnTo>
                    <a:lnTo>
                      <a:pt x="227" y="240"/>
                    </a:lnTo>
                    <a:lnTo>
                      <a:pt x="231" y="224"/>
                    </a:lnTo>
                    <a:lnTo>
                      <a:pt x="238" y="209"/>
                    </a:lnTo>
                    <a:lnTo>
                      <a:pt x="242" y="191"/>
                    </a:lnTo>
                    <a:lnTo>
                      <a:pt x="245" y="171"/>
                    </a:lnTo>
                    <a:lnTo>
                      <a:pt x="249" y="150"/>
                    </a:lnTo>
                    <a:lnTo>
                      <a:pt x="250" y="130"/>
                    </a:lnTo>
                    <a:lnTo>
                      <a:pt x="249" y="130"/>
                    </a:lnTo>
                    <a:lnTo>
                      <a:pt x="245" y="131"/>
                    </a:lnTo>
                    <a:lnTo>
                      <a:pt x="240" y="131"/>
                    </a:lnTo>
                    <a:lnTo>
                      <a:pt x="234" y="132"/>
                    </a:lnTo>
                    <a:lnTo>
                      <a:pt x="223" y="132"/>
                    </a:lnTo>
                    <a:lnTo>
                      <a:pt x="214" y="133"/>
                    </a:lnTo>
                    <a:lnTo>
                      <a:pt x="203" y="133"/>
                    </a:lnTo>
                    <a:lnTo>
                      <a:pt x="191" y="133"/>
                    </a:lnTo>
                    <a:lnTo>
                      <a:pt x="177" y="131"/>
                    </a:lnTo>
                    <a:lnTo>
                      <a:pt x="163" y="130"/>
                    </a:lnTo>
                    <a:lnTo>
                      <a:pt x="148" y="125"/>
                    </a:lnTo>
                    <a:lnTo>
                      <a:pt x="134" y="122"/>
                    </a:lnTo>
                    <a:lnTo>
                      <a:pt x="121" y="115"/>
                    </a:lnTo>
                    <a:lnTo>
                      <a:pt x="106" y="108"/>
                    </a:lnTo>
                    <a:lnTo>
                      <a:pt x="92" y="97"/>
                    </a:lnTo>
                    <a:lnTo>
                      <a:pt x="80" y="87"/>
                    </a:lnTo>
                    <a:close/>
                  </a:path>
                </a:pathLst>
              </a:custGeom>
              <a:solidFill>
                <a:srgbClr val="FFCC0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path 324"/>
              <p:cNvSpPr/>
              <p:nvPr/>
            </p:nvSpPr>
            <p:spPr>
              <a:xfrm>
                <a:off x="375264" y="154414"/>
                <a:ext cx="40995" cy="51244"/>
              </a:xfrm>
              <a:custGeom>
                <a:avLst/>
                <a:gdLst/>
                <a:ahLst/>
                <a:cxnLst/>
                <a:rect l="0" t="0" r="0" b="0"/>
                <a:pathLst>
                  <a:path w="64" h="80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1" y="9"/>
                    </a:lnTo>
                    <a:lnTo>
                      <a:pt x="2" y="13"/>
                    </a:lnTo>
                    <a:lnTo>
                      <a:pt x="3" y="19"/>
                    </a:lnTo>
                    <a:lnTo>
                      <a:pt x="5" y="25"/>
                    </a:lnTo>
                    <a:lnTo>
                      <a:pt x="9" y="32"/>
                    </a:lnTo>
                    <a:lnTo>
                      <a:pt x="11" y="38"/>
                    </a:lnTo>
                    <a:lnTo>
                      <a:pt x="16" y="44"/>
                    </a:lnTo>
                    <a:lnTo>
                      <a:pt x="21" y="50"/>
                    </a:lnTo>
                    <a:lnTo>
                      <a:pt x="28" y="57"/>
                    </a:lnTo>
                    <a:lnTo>
                      <a:pt x="34" y="63"/>
                    </a:lnTo>
                    <a:lnTo>
                      <a:pt x="43" y="70"/>
                    </a:lnTo>
                    <a:lnTo>
                      <a:pt x="53" y="76"/>
                    </a:lnTo>
                    <a:lnTo>
                      <a:pt x="64" y="80"/>
                    </a:lnTo>
                    <a:lnTo>
                      <a:pt x="58" y="34"/>
                    </a:lnTo>
                    <a:lnTo>
                      <a:pt x="53" y="61"/>
                    </a:lnTo>
                    <a:lnTo>
                      <a:pt x="34" y="33"/>
                    </a:lnTo>
                    <a:lnTo>
                      <a:pt x="26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60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path 326"/>
              <p:cNvSpPr/>
              <p:nvPr/>
            </p:nvSpPr>
            <p:spPr>
              <a:xfrm>
                <a:off x="21251" y="829930"/>
                <a:ext cx="476383" cy="69542"/>
              </a:xfrm>
              <a:custGeom>
                <a:avLst/>
                <a:gdLst/>
                <a:ahLst/>
                <a:cxnLst/>
                <a:rect l="0" t="0" r="0" b="0"/>
                <a:pathLst>
                  <a:path w="750" h="109">
                    <a:moveTo>
                      <a:pt x="745" y="0"/>
                    </a:moveTo>
                    <a:lnTo>
                      <a:pt x="697" y="6"/>
                    </a:lnTo>
                    <a:lnTo>
                      <a:pt x="692" y="64"/>
                    </a:lnTo>
                    <a:lnTo>
                      <a:pt x="750" y="65"/>
                    </a:lnTo>
                    <a:lnTo>
                      <a:pt x="745" y="0"/>
                    </a:lnTo>
                    <a:close/>
                  </a:path>
                  <a:path w="750" h="109">
                    <a:moveTo>
                      <a:pt x="5" y="58"/>
                    </a:moveTo>
                    <a:lnTo>
                      <a:pt x="49" y="64"/>
                    </a:lnTo>
                    <a:lnTo>
                      <a:pt x="40" y="109"/>
                    </a:lnTo>
                    <a:lnTo>
                      <a:pt x="0" y="107"/>
                    </a:lnTo>
                    <a:lnTo>
                      <a:pt x="5" y="58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path 328"/>
              <p:cNvSpPr/>
              <p:nvPr/>
            </p:nvSpPr>
            <p:spPr>
              <a:xfrm>
                <a:off x="56431" y="516713"/>
                <a:ext cx="17589" cy="198303"/>
              </a:xfrm>
              <a:custGeom>
                <a:avLst/>
                <a:gdLst/>
                <a:ahLst/>
                <a:cxnLst/>
                <a:rect l="0" t="0" r="0" b="0"/>
                <a:pathLst>
                  <a:path w="27" h="312">
                    <a:moveTo>
                      <a:pt x="0" y="301"/>
                    </a:moveTo>
                    <a:lnTo>
                      <a:pt x="21" y="0"/>
                    </a:lnTo>
                    <a:lnTo>
                      <a:pt x="21" y="2"/>
                    </a:lnTo>
                    <a:lnTo>
                      <a:pt x="21" y="5"/>
                    </a:lnTo>
                    <a:lnTo>
                      <a:pt x="23" y="11"/>
                    </a:lnTo>
                    <a:lnTo>
                      <a:pt x="24" y="19"/>
                    </a:lnTo>
                    <a:lnTo>
                      <a:pt x="25" y="29"/>
                    </a:lnTo>
                    <a:lnTo>
                      <a:pt x="25" y="43"/>
                    </a:lnTo>
                    <a:lnTo>
                      <a:pt x="26" y="59"/>
                    </a:lnTo>
                    <a:lnTo>
                      <a:pt x="26" y="78"/>
                    </a:lnTo>
                    <a:lnTo>
                      <a:pt x="27" y="100"/>
                    </a:lnTo>
                    <a:lnTo>
                      <a:pt x="26" y="125"/>
                    </a:lnTo>
                    <a:lnTo>
                      <a:pt x="26" y="155"/>
                    </a:lnTo>
                    <a:lnTo>
                      <a:pt x="25" y="186"/>
                    </a:lnTo>
                    <a:lnTo>
                      <a:pt x="23" y="224"/>
                    </a:lnTo>
                    <a:lnTo>
                      <a:pt x="20" y="266"/>
                    </a:lnTo>
                    <a:lnTo>
                      <a:pt x="18" y="312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D9A60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21600000">
              <a:off x="178090" y="405445"/>
              <a:ext cx="462466" cy="1203207"/>
              <a:chOff x="0" y="0"/>
              <a:chExt cx="462466" cy="1203207"/>
            </a:xfrm>
          </p:grpSpPr>
          <p:sp>
            <p:nvSpPr>
              <p:cNvPr id="330" name="path 330"/>
              <p:cNvSpPr/>
              <p:nvPr/>
            </p:nvSpPr>
            <p:spPr>
              <a:xfrm>
                <a:off x="208139" y="862890"/>
                <a:ext cx="159037" cy="340316"/>
              </a:xfrm>
              <a:custGeom>
                <a:avLst/>
                <a:gdLst/>
                <a:ahLst/>
                <a:cxnLst/>
                <a:rect l="0" t="0" r="0" b="0"/>
                <a:pathLst>
                  <a:path w="250" h="535">
                    <a:moveTo>
                      <a:pt x="250" y="535"/>
                    </a:moveTo>
                    <a:lnTo>
                      <a:pt x="131" y="0"/>
                    </a:lnTo>
                    <a:lnTo>
                      <a:pt x="0" y="42"/>
                    </a:lnTo>
                    <a:lnTo>
                      <a:pt x="24" y="112"/>
                    </a:lnTo>
                    <a:lnTo>
                      <a:pt x="88" y="206"/>
                    </a:lnTo>
                    <a:lnTo>
                      <a:pt x="211" y="520"/>
                    </a:lnTo>
                    <a:lnTo>
                      <a:pt x="250" y="535"/>
                    </a:lnTo>
                    <a:close/>
                  </a:path>
                </a:pathLst>
              </a:custGeom>
              <a:solidFill>
                <a:srgbClr val="B34D1A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2" name="path 332"/>
              <p:cNvSpPr/>
              <p:nvPr/>
            </p:nvSpPr>
            <p:spPr>
              <a:xfrm>
                <a:off x="193481" y="879722"/>
                <a:ext cx="166365" cy="322020"/>
              </a:xfrm>
              <a:custGeom>
                <a:avLst/>
                <a:gdLst/>
                <a:ahLst/>
                <a:cxnLst/>
                <a:rect l="0" t="0" r="0" b="0"/>
                <a:pathLst>
                  <a:path w="261" h="507">
                    <a:moveTo>
                      <a:pt x="0" y="25"/>
                    </a:moveTo>
                    <a:lnTo>
                      <a:pt x="0" y="25"/>
                    </a:lnTo>
                    <a:lnTo>
                      <a:pt x="1" y="28"/>
                    </a:lnTo>
                    <a:lnTo>
                      <a:pt x="1" y="32"/>
                    </a:lnTo>
                    <a:lnTo>
                      <a:pt x="4" y="39"/>
                    </a:lnTo>
                    <a:lnTo>
                      <a:pt x="5" y="46"/>
                    </a:lnTo>
                    <a:lnTo>
                      <a:pt x="9" y="55"/>
                    </a:lnTo>
                    <a:lnTo>
                      <a:pt x="12" y="63"/>
                    </a:lnTo>
                    <a:lnTo>
                      <a:pt x="18" y="74"/>
                    </a:lnTo>
                    <a:lnTo>
                      <a:pt x="23" y="85"/>
                    </a:lnTo>
                    <a:lnTo>
                      <a:pt x="28" y="97"/>
                    </a:lnTo>
                    <a:lnTo>
                      <a:pt x="35" y="109"/>
                    </a:lnTo>
                    <a:lnTo>
                      <a:pt x="45" y="122"/>
                    </a:lnTo>
                    <a:lnTo>
                      <a:pt x="53" y="133"/>
                    </a:lnTo>
                    <a:lnTo>
                      <a:pt x="62" y="146"/>
                    </a:lnTo>
                    <a:lnTo>
                      <a:pt x="73" y="157"/>
                    </a:lnTo>
                    <a:lnTo>
                      <a:pt x="85" y="170"/>
                    </a:lnTo>
                    <a:lnTo>
                      <a:pt x="204" y="452"/>
                    </a:lnTo>
                    <a:lnTo>
                      <a:pt x="211" y="488"/>
                    </a:lnTo>
                    <a:lnTo>
                      <a:pt x="261" y="507"/>
                    </a:lnTo>
                    <a:lnTo>
                      <a:pt x="133" y="160"/>
                    </a:lnTo>
                    <a:lnTo>
                      <a:pt x="132" y="159"/>
                    </a:lnTo>
                    <a:lnTo>
                      <a:pt x="129" y="155"/>
                    </a:lnTo>
                    <a:lnTo>
                      <a:pt x="125" y="150"/>
                    </a:lnTo>
                    <a:lnTo>
                      <a:pt x="120" y="145"/>
                    </a:lnTo>
                    <a:lnTo>
                      <a:pt x="114" y="136"/>
                    </a:lnTo>
                    <a:lnTo>
                      <a:pt x="107" y="126"/>
                    </a:lnTo>
                    <a:lnTo>
                      <a:pt x="100" y="116"/>
                    </a:lnTo>
                    <a:lnTo>
                      <a:pt x="93" y="104"/>
                    </a:lnTo>
                    <a:lnTo>
                      <a:pt x="85" y="93"/>
                    </a:lnTo>
                    <a:lnTo>
                      <a:pt x="77" y="79"/>
                    </a:lnTo>
                    <a:lnTo>
                      <a:pt x="70" y="66"/>
                    </a:lnTo>
                    <a:lnTo>
                      <a:pt x="64" y="53"/>
                    </a:lnTo>
                    <a:lnTo>
                      <a:pt x="57" y="39"/>
                    </a:lnTo>
                    <a:lnTo>
                      <a:pt x="54" y="25"/>
                    </a:lnTo>
                    <a:lnTo>
                      <a:pt x="51" y="12"/>
                    </a:lnTo>
                    <a:lnTo>
                      <a:pt x="50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8F290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4" name="path 334"/>
              <p:cNvSpPr/>
              <p:nvPr/>
            </p:nvSpPr>
            <p:spPr>
              <a:xfrm>
                <a:off x="9526" y="894360"/>
                <a:ext cx="109935" cy="289820"/>
              </a:xfrm>
              <a:custGeom>
                <a:avLst/>
                <a:gdLst/>
                <a:ahLst/>
                <a:cxnLst/>
                <a:rect l="0" t="0" r="0" b="0"/>
                <a:pathLst>
                  <a:path w="173" h="456">
                    <a:moveTo>
                      <a:pt x="61" y="356"/>
                    </a:moveTo>
                    <a:lnTo>
                      <a:pt x="61" y="353"/>
                    </a:lnTo>
                    <a:lnTo>
                      <a:pt x="64" y="349"/>
                    </a:lnTo>
                    <a:lnTo>
                      <a:pt x="68" y="341"/>
                    </a:lnTo>
                    <a:lnTo>
                      <a:pt x="73" y="330"/>
                    </a:lnTo>
                    <a:lnTo>
                      <a:pt x="80" y="315"/>
                    </a:lnTo>
                    <a:lnTo>
                      <a:pt x="88" y="299"/>
                    </a:lnTo>
                    <a:lnTo>
                      <a:pt x="96" y="280"/>
                    </a:lnTo>
                    <a:lnTo>
                      <a:pt x="106" y="259"/>
                    </a:lnTo>
                    <a:lnTo>
                      <a:pt x="115" y="233"/>
                    </a:lnTo>
                    <a:lnTo>
                      <a:pt x="124" y="207"/>
                    </a:lnTo>
                    <a:lnTo>
                      <a:pt x="133" y="177"/>
                    </a:lnTo>
                    <a:lnTo>
                      <a:pt x="143" y="146"/>
                    </a:lnTo>
                    <a:lnTo>
                      <a:pt x="151" y="112"/>
                    </a:lnTo>
                    <a:lnTo>
                      <a:pt x="159" y="77"/>
                    </a:lnTo>
                    <a:lnTo>
                      <a:pt x="166" y="39"/>
                    </a:lnTo>
                    <a:lnTo>
                      <a:pt x="173" y="0"/>
                    </a:lnTo>
                    <a:lnTo>
                      <a:pt x="70" y="10"/>
                    </a:lnTo>
                    <a:lnTo>
                      <a:pt x="19" y="257"/>
                    </a:lnTo>
                    <a:lnTo>
                      <a:pt x="0" y="456"/>
                    </a:lnTo>
                    <a:lnTo>
                      <a:pt x="31" y="433"/>
                    </a:lnTo>
                    <a:lnTo>
                      <a:pt x="61" y="356"/>
                    </a:lnTo>
                    <a:close/>
                  </a:path>
                </a:pathLst>
              </a:custGeom>
              <a:solidFill>
                <a:srgbClr val="B34D1A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6" name="path 336"/>
              <p:cNvSpPr/>
              <p:nvPr/>
            </p:nvSpPr>
            <p:spPr>
              <a:xfrm>
                <a:off x="0" y="898749"/>
                <a:ext cx="82818" cy="270793"/>
              </a:xfrm>
              <a:custGeom>
                <a:avLst/>
                <a:gdLst/>
                <a:ahLst/>
                <a:cxnLst/>
                <a:rect l="0" t="0" r="0" b="0"/>
                <a:pathLst>
                  <a:path w="130" h="426">
                    <a:moveTo>
                      <a:pt x="13" y="334"/>
                    </a:moveTo>
                    <a:lnTo>
                      <a:pt x="13" y="330"/>
                    </a:lnTo>
                    <a:lnTo>
                      <a:pt x="13" y="322"/>
                    </a:lnTo>
                    <a:lnTo>
                      <a:pt x="13" y="308"/>
                    </a:lnTo>
                    <a:lnTo>
                      <a:pt x="16" y="290"/>
                    </a:lnTo>
                    <a:lnTo>
                      <a:pt x="17" y="268"/>
                    </a:lnTo>
                    <a:lnTo>
                      <a:pt x="20" y="244"/>
                    </a:lnTo>
                    <a:lnTo>
                      <a:pt x="21" y="216"/>
                    </a:lnTo>
                    <a:lnTo>
                      <a:pt x="26" y="189"/>
                    </a:lnTo>
                    <a:lnTo>
                      <a:pt x="28" y="160"/>
                    </a:lnTo>
                    <a:lnTo>
                      <a:pt x="32" y="131"/>
                    </a:lnTo>
                    <a:lnTo>
                      <a:pt x="36" y="103"/>
                    </a:lnTo>
                    <a:lnTo>
                      <a:pt x="41" y="77"/>
                    </a:lnTo>
                    <a:lnTo>
                      <a:pt x="47" y="51"/>
                    </a:lnTo>
                    <a:lnTo>
                      <a:pt x="53" y="31"/>
                    </a:lnTo>
                    <a:lnTo>
                      <a:pt x="58" y="12"/>
                    </a:lnTo>
                    <a:lnTo>
                      <a:pt x="65" y="0"/>
                    </a:lnTo>
                    <a:lnTo>
                      <a:pt x="130" y="4"/>
                    </a:lnTo>
                    <a:lnTo>
                      <a:pt x="129" y="8"/>
                    </a:lnTo>
                    <a:lnTo>
                      <a:pt x="125" y="17"/>
                    </a:lnTo>
                    <a:lnTo>
                      <a:pt x="121" y="32"/>
                    </a:lnTo>
                    <a:lnTo>
                      <a:pt x="115" y="51"/>
                    </a:lnTo>
                    <a:lnTo>
                      <a:pt x="107" y="74"/>
                    </a:lnTo>
                    <a:lnTo>
                      <a:pt x="100" y="102"/>
                    </a:lnTo>
                    <a:lnTo>
                      <a:pt x="91" y="132"/>
                    </a:lnTo>
                    <a:lnTo>
                      <a:pt x="83" y="165"/>
                    </a:lnTo>
                    <a:lnTo>
                      <a:pt x="73" y="199"/>
                    </a:lnTo>
                    <a:lnTo>
                      <a:pt x="64" y="235"/>
                    </a:lnTo>
                    <a:lnTo>
                      <a:pt x="55" y="269"/>
                    </a:lnTo>
                    <a:lnTo>
                      <a:pt x="47" y="304"/>
                    </a:lnTo>
                    <a:lnTo>
                      <a:pt x="39" y="337"/>
                    </a:lnTo>
                    <a:lnTo>
                      <a:pt x="32" y="369"/>
                    </a:lnTo>
                    <a:lnTo>
                      <a:pt x="27" y="398"/>
                    </a:lnTo>
                    <a:lnTo>
                      <a:pt x="24" y="426"/>
                    </a:lnTo>
                    <a:lnTo>
                      <a:pt x="0" y="387"/>
                    </a:lnTo>
                    <a:lnTo>
                      <a:pt x="13" y="334"/>
                    </a:lnTo>
                    <a:close/>
                  </a:path>
                </a:pathLst>
              </a:custGeom>
              <a:solidFill>
                <a:srgbClr val="8F290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" name="path 338"/>
              <p:cNvSpPr/>
              <p:nvPr/>
            </p:nvSpPr>
            <p:spPr>
              <a:xfrm>
                <a:off x="126055" y="0"/>
                <a:ext cx="145115" cy="480118"/>
              </a:xfrm>
              <a:custGeom>
                <a:avLst/>
                <a:gdLst/>
                <a:ahLst/>
                <a:cxnLst/>
                <a:rect l="0" t="0" r="0" b="0"/>
                <a:pathLst>
                  <a:path w="228" h="756">
                    <a:moveTo>
                      <a:pt x="33" y="0"/>
                    </a:moveTo>
                    <a:lnTo>
                      <a:pt x="0" y="23"/>
                    </a:lnTo>
                    <a:lnTo>
                      <a:pt x="10" y="204"/>
                    </a:lnTo>
                    <a:lnTo>
                      <a:pt x="129" y="506"/>
                    </a:lnTo>
                    <a:lnTo>
                      <a:pt x="139" y="742"/>
                    </a:lnTo>
                    <a:lnTo>
                      <a:pt x="220" y="756"/>
                    </a:lnTo>
                    <a:lnTo>
                      <a:pt x="228" y="372"/>
                    </a:lnTo>
                    <a:lnTo>
                      <a:pt x="208" y="124"/>
                    </a:lnTo>
                    <a:lnTo>
                      <a:pt x="166" y="69"/>
                    </a:lnTo>
                    <a:lnTo>
                      <a:pt x="110" y="17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path 340"/>
              <p:cNvSpPr/>
              <p:nvPr/>
            </p:nvSpPr>
            <p:spPr>
              <a:xfrm>
                <a:off x="183955" y="73931"/>
                <a:ext cx="63759" cy="226181"/>
              </a:xfrm>
              <a:custGeom>
                <a:avLst/>
                <a:gdLst/>
                <a:ahLst/>
                <a:cxnLst/>
                <a:rect l="0" t="0" r="0" b="0"/>
                <a:pathLst>
                  <a:path w="100" h="356">
                    <a:moveTo>
                      <a:pt x="0" y="39"/>
                    </a:moveTo>
                    <a:lnTo>
                      <a:pt x="42" y="0"/>
                    </a:lnTo>
                    <a:lnTo>
                      <a:pt x="94" y="40"/>
                    </a:lnTo>
                    <a:lnTo>
                      <a:pt x="100" y="348"/>
                    </a:lnTo>
                    <a:lnTo>
                      <a:pt x="75" y="356"/>
                    </a:lnTo>
                    <a:lnTo>
                      <a:pt x="75" y="352"/>
                    </a:lnTo>
                    <a:lnTo>
                      <a:pt x="75" y="344"/>
                    </a:lnTo>
                    <a:lnTo>
                      <a:pt x="75" y="331"/>
                    </a:lnTo>
                    <a:lnTo>
                      <a:pt x="75" y="315"/>
                    </a:lnTo>
                    <a:lnTo>
                      <a:pt x="75" y="296"/>
                    </a:lnTo>
                    <a:lnTo>
                      <a:pt x="75" y="274"/>
                    </a:lnTo>
                    <a:lnTo>
                      <a:pt x="75" y="248"/>
                    </a:lnTo>
                    <a:lnTo>
                      <a:pt x="76" y="224"/>
                    </a:lnTo>
                    <a:lnTo>
                      <a:pt x="75" y="197"/>
                    </a:lnTo>
                    <a:lnTo>
                      <a:pt x="75" y="170"/>
                    </a:lnTo>
                    <a:lnTo>
                      <a:pt x="73" y="144"/>
                    </a:lnTo>
                    <a:lnTo>
                      <a:pt x="72" y="119"/>
                    </a:lnTo>
                    <a:lnTo>
                      <a:pt x="71" y="95"/>
                    </a:lnTo>
                    <a:lnTo>
                      <a:pt x="69" y="74"/>
                    </a:lnTo>
                    <a:lnTo>
                      <a:pt x="66" y="56"/>
                    </a:lnTo>
                    <a:lnTo>
                      <a:pt x="64" y="41"/>
                    </a:lnTo>
                    <a:lnTo>
                      <a:pt x="42" y="23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CA6FF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2" name="path 342"/>
              <p:cNvSpPr/>
              <p:nvPr/>
            </p:nvSpPr>
            <p:spPr>
              <a:xfrm>
                <a:off x="277029" y="556213"/>
                <a:ext cx="185436" cy="283255"/>
              </a:xfrm>
              <a:custGeom>
                <a:avLst/>
                <a:gdLst/>
                <a:ahLst/>
                <a:cxnLst/>
                <a:rect l="0" t="0" r="0" b="0"/>
                <a:pathLst>
                  <a:path w="292" h="446">
                    <a:moveTo>
                      <a:pt x="54" y="14"/>
                    </a:moveTo>
                    <a:lnTo>
                      <a:pt x="118" y="0"/>
                    </a:lnTo>
                    <a:lnTo>
                      <a:pt x="145" y="62"/>
                    </a:lnTo>
                    <a:lnTo>
                      <a:pt x="191" y="44"/>
                    </a:lnTo>
                    <a:lnTo>
                      <a:pt x="292" y="343"/>
                    </a:lnTo>
                    <a:lnTo>
                      <a:pt x="80" y="446"/>
                    </a:lnTo>
                    <a:lnTo>
                      <a:pt x="0" y="152"/>
                    </a:lnTo>
                    <a:lnTo>
                      <a:pt x="116" y="107"/>
                    </a:lnTo>
                    <a:lnTo>
                      <a:pt x="103" y="65"/>
                    </a:lnTo>
                    <a:lnTo>
                      <a:pt x="42" y="74"/>
                    </a:lnTo>
                    <a:lnTo>
                      <a:pt x="54" y="1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path 344"/>
              <p:cNvSpPr/>
              <p:nvPr/>
            </p:nvSpPr>
            <p:spPr>
              <a:xfrm>
                <a:off x="248449" y="548177"/>
                <a:ext cx="82083" cy="95881"/>
              </a:xfrm>
              <a:custGeom>
                <a:avLst/>
                <a:gdLst/>
                <a:ahLst/>
                <a:cxnLst/>
                <a:rect l="0" t="0" r="0" b="0"/>
                <a:pathLst>
                  <a:path w="129" h="150">
                    <a:moveTo>
                      <a:pt x="129" y="83"/>
                    </a:moveTo>
                    <a:lnTo>
                      <a:pt x="125" y="124"/>
                    </a:lnTo>
                    <a:lnTo>
                      <a:pt x="51" y="150"/>
                    </a:lnTo>
                    <a:lnTo>
                      <a:pt x="0" y="5"/>
                    </a:lnTo>
                    <a:lnTo>
                      <a:pt x="87" y="0"/>
                    </a:lnTo>
                    <a:lnTo>
                      <a:pt x="91" y="55"/>
                    </a:lnTo>
                    <a:lnTo>
                      <a:pt x="129" y="83"/>
                    </a:lnTo>
                    <a:close/>
                  </a:path>
                </a:pathLst>
              </a:custGeom>
              <a:solidFill>
                <a:srgbClr val="B34D1A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6" name="path 346"/>
              <p:cNvSpPr/>
              <p:nvPr/>
            </p:nvSpPr>
            <p:spPr>
              <a:xfrm>
                <a:off x="268237" y="537915"/>
                <a:ext cx="62296" cy="76898"/>
              </a:xfrm>
              <a:custGeom>
                <a:avLst/>
                <a:gdLst/>
                <a:ahLst/>
                <a:cxnLst/>
                <a:rect l="0" t="0" r="0" b="0"/>
                <a:pathLst>
                  <a:path w="98" h="121">
                    <a:moveTo>
                      <a:pt x="62" y="9"/>
                    </a:moveTo>
                    <a:lnTo>
                      <a:pt x="98" y="99"/>
                    </a:lnTo>
                    <a:lnTo>
                      <a:pt x="10" y="121"/>
                    </a:lnTo>
                    <a:lnTo>
                      <a:pt x="0" y="87"/>
                    </a:lnTo>
                    <a:lnTo>
                      <a:pt x="42" y="74"/>
                    </a:lnTo>
                    <a:lnTo>
                      <a:pt x="42" y="47"/>
                    </a:lnTo>
                    <a:lnTo>
                      <a:pt x="26" y="0"/>
                    </a:lnTo>
                    <a:lnTo>
                      <a:pt x="62" y="9"/>
                    </a:lnTo>
                    <a:close/>
                  </a:path>
                </a:pathLst>
              </a:custGeom>
              <a:solidFill>
                <a:srgbClr val="BF6633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8" name="path 348"/>
              <p:cNvSpPr/>
              <p:nvPr/>
            </p:nvSpPr>
            <p:spPr>
              <a:xfrm>
                <a:off x="231594" y="412060"/>
                <a:ext cx="67420" cy="150767"/>
              </a:xfrm>
              <a:custGeom>
                <a:avLst/>
                <a:gdLst/>
                <a:ahLst/>
                <a:cxnLst/>
                <a:rect l="0" t="0" r="0" b="0"/>
                <a:pathLst>
                  <a:path w="106" h="237">
                    <a:moveTo>
                      <a:pt x="98" y="228"/>
                    </a:moveTo>
                    <a:lnTo>
                      <a:pt x="73" y="237"/>
                    </a:lnTo>
                    <a:lnTo>
                      <a:pt x="36" y="237"/>
                    </a:lnTo>
                    <a:lnTo>
                      <a:pt x="0" y="116"/>
                    </a:lnTo>
                    <a:lnTo>
                      <a:pt x="51" y="0"/>
                    </a:lnTo>
                    <a:lnTo>
                      <a:pt x="106" y="167"/>
                    </a:lnTo>
                    <a:lnTo>
                      <a:pt x="98" y="228"/>
                    </a:lnTo>
                    <a:close/>
                  </a:path>
                </a:pathLst>
              </a:custGeom>
              <a:solidFill>
                <a:srgbClr val="D9A60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path 350"/>
              <p:cNvSpPr/>
              <p:nvPr/>
            </p:nvSpPr>
            <p:spPr>
              <a:xfrm>
                <a:off x="83546" y="360815"/>
                <a:ext cx="266774" cy="548912"/>
              </a:xfrm>
              <a:custGeom>
                <a:avLst/>
                <a:gdLst/>
                <a:ahLst/>
                <a:cxnLst/>
                <a:rect l="0" t="0" r="0" b="0"/>
                <a:pathLst>
                  <a:path w="420" h="864">
                    <a:moveTo>
                      <a:pt x="330" y="27"/>
                    </a:moveTo>
                    <a:lnTo>
                      <a:pt x="310" y="101"/>
                    </a:lnTo>
                    <a:lnTo>
                      <a:pt x="369" y="282"/>
                    </a:lnTo>
                    <a:lnTo>
                      <a:pt x="331" y="308"/>
                    </a:lnTo>
                    <a:lnTo>
                      <a:pt x="268" y="101"/>
                    </a:lnTo>
                    <a:lnTo>
                      <a:pt x="263" y="0"/>
                    </a:lnTo>
                    <a:lnTo>
                      <a:pt x="330" y="27"/>
                    </a:lnTo>
                    <a:close/>
                  </a:path>
                  <a:path w="420" h="864">
                    <a:moveTo>
                      <a:pt x="250" y="209"/>
                    </a:moveTo>
                    <a:lnTo>
                      <a:pt x="420" y="774"/>
                    </a:lnTo>
                    <a:lnTo>
                      <a:pt x="327" y="817"/>
                    </a:lnTo>
                    <a:lnTo>
                      <a:pt x="145" y="864"/>
                    </a:lnTo>
                    <a:lnTo>
                      <a:pt x="80" y="864"/>
                    </a:lnTo>
                    <a:lnTo>
                      <a:pt x="0" y="817"/>
                    </a:lnTo>
                    <a:lnTo>
                      <a:pt x="19" y="353"/>
                    </a:lnTo>
                    <a:lnTo>
                      <a:pt x="210" y="184"/>
                    </a:lnTo>
                    <a:lnTo>
                      <a:pt x="250" y="209"/>
                    </a:lnTo>
                    <a:close/>
                  </a:path>
                </a:pathLst>
              </a:custGeom>
              <a:solidFill>
                <a:srgbClr val="E3C24D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path 352"/>
              <p:cNvSpPr/>
              <p:nvPr/>
            </p:nvSpPr>
            <p:spPr>
              <a:xfrm>
                <a:off x="2932" y="370334"/>
                <a:ext cx="265304" cy="543052"/>
              </a:xfrm>
              <a:custGeom>
                <a:avLst/>
                <a:gdLst/>
                <a:ahLst/>
                <a:cxnLst/>
                <a:rect l="0" t="0" r="0" b="0"/>
                <a:pathLst>
                  <a:path w="417" h="855">
                    <a:moveTo>
                      <a:pt x="311" y="285"/>
                    </a:moveTo>
                    <a:lnTo>
                      <a:pt x="207" y="328"/>
                    </a:lnTo>
                    <a:lnTo>
                      <a:pt x="204" y="681"/>
                    </a:lnTo>
                    <a:lnTo>
                      <a:pt x="238" y="712"/>
                    </a:lnTo>
                    <a:lnTo>
                      <a:pt x="207" y="750"/>
                    </a:lnTo>
                    <a:lnTo>
                      <a:pt x="207" y="849"/>
                    </a:lnTo>
                    <a:lnTo>
                      <a:pt x="102" y="855"/>
                    </a:lnTo>
                    <a:lnTo>
                      <a:pt x="0" y="835"/>
                    </a:lnTo>
                    <a:lnTo>
                      <a:pt x="57" y="266"/>
                    </a:lnTo>
                    <a:lnTo>
                      <a:pt x="280" y="262"/>
                    </a:lnTo>
                    <a:lnTo>
                      <a:pt x="311" y="285"/>
                    </a:lnTo>
                    <a:close/>
                  </a:path>
                  <a:path w="417" h="855">
                    <a:moveTo>
                      <a:pt x="384" y="27"/>
                    </a:moveTo>
                    <a:lnTo>
                      <a:pt x="369" y="155"/>
                    </a:lnTo>
                    <a:lnTo>
                      <a:pt x="386" y="155"/>
                    </a:lnTo>
                    <a:lnTo>
                      <a:pt x="417" y="31"/>
                    </a:lnTo>
                    <a:lnTo>
                      <a:pt x="388" y="0"/>
                    </a:lnTo>
                    <a:lnTo>
                      <a:pt x="384" y="27"/>
                    </a:lnTo>
                    <a:close/>
                  </a:path>
                </a:pathLst>
              </a:custGeom>
              <a:solidFill>
                <a:srgbClr val="D9A60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4" name="path 354"/>
            <p:cNvSpPr/>
            <p:nvPr/>
          </p:nvSpPr>
          <p:spPr>
            <a:xfrm>
              <a:off x="255044" y="778005"/>
              <a:ext cx="154640" cy="187362"/>
            </a:xfrm>
            <a:custGeom>
              <a:avLst/>
              <a:gdLst/>
              <a:ahLst/>
              <a:cxnLst/>
              <a:rect l="0" t="0" r="0" b="0"/>
              <a:pathLst>
                <a:path w="243" h="295">
                  <a:moveTo>
                    <a:pt x="243" y="79"/>
                  </a:moveTo>
                  <a:lnTo>
                    <a:pt x="242" y="80"/>
                  </a:lnTo>
                  <a:lnTo>
                    <a:pt x="242" y="85"/>
                  </a:lnTo>
                  <a:lnTo>
                    <a:pt x="242" y="91"/>
                  </a:lnTo>
                  <a:lnTo>
                    <a:pt x="242" y="100"/>
                  </a:lnTo>
                  <a:lnTo>
                    <a:pt x="241" y="110"/>
                  </a:lnTo>
                  <a:lnTo>
                    <a:pt x="241" y="123"/>
                  </a:lnTo>
                  <a:lnTo>
                    <a:pt x="240" y="135"/>
                  </a:lnTo>
                  <a:lnTo>
                    <a:pt x="238" y="152"/>
                  </a:lnTo>
                  <a:lnTo>
                    <a:pt x="235" y="167"/>
                  </a:lnTo>
                  <a:lnTo>
                    <a:pt x="231" y="183"/>
                  </a:lnTo>
                  <a:lnTo>
                    <a:pt x="228" y="200"/>
                  </a:lnTo>
                  <a:lnTo>
                    <a:pt x="225" y="217"/>
                  </a:lnTo>
                  <a:lnTo>
                    <a:pt x="218" y="233"/>
                  </a:lnTo>
                  <a:lnTo>
                    <a:pt x="211" y="251"/>
                  </a:lnTo>
                  <a:lnTo>
                    <a:pt x="203" y="266"/>
                  </a:lnTo>
                  <a:lnTo>
                    <a:pt x="195" y="282"/>
                  </a:lnTo>
                  <a:lnTo>
                    <a:pt x="43" y="295"/>
                  </a:lnTo>
                  <a:lnTo>
                    <a:pt x="0" y="203"/>
                  </a:lnTo>
                  <a:lnTo>
                    <a:pt x="5" y="36"/>
                  </a:lnTo>
                  <a:lnTo>
                    <a:pt x="78" y="0"/>
                  </a:lnTo>
                  <a:lnTo>
                    <a:pt x="200" y="43"/>
                  </a:lnTo>
                  <a:lnTo>
                    <a:pt x="243" y="79"/>
                  </a:lnTo>
                  <a:close/>
                </a:path>
              </a:pathLst>
            </a:custGeom>
            <a:solidFill>
              <a:srgbClr val="E3C24D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56" name="path 356"/>
            <p:cNvSpPr/>
            <p:nvPr/>
          </p:nvSpPr>
          <p:spPr>
            <a:xfrm>
              <a:off x="409685" y="449396"/>
              <a:ext cx="79879" cy="270750"/>
            </a:xfrm>
            <a:custGeom>
              <a:avLst/>
              <a:gdLst/>
              <a:ahLst/>
              <a:cxnLst/>
              <a:rect l="0" t="0" r="0" b="0"/>
              <a:pathLst>
                <a:path w="125" h="426">
                  <a:moveTo>
                    <a:pt x="0" y="0"/>
                  </a:moveTo>
                  <a:lnTo>
                    <a:pt x="0" y="3"/>
                  </a:lnTo>
                  <a:lnTo>
                    <a:pt x="1" y="12"/>
                  </a:lnTo>
                  <a:lnTo>
                    <a:pt x="2" y="27"/>
                  </a:lnTo>
                  <a:lnTo>
                    <a:pt x="4" y="49"/>
                  </a:lnTo>
                  <a:lnTo>
                    <a:pt x="5" y="73"/>
                  </a:lnTo>
                  <a:lnTo>
                    <a:pt x="9" y="101"/>
                  </a:lnTo>
                  <a:lnTo>
                    <a:pt x="11" y="133"/>
                  </a:lnTo>
                  <a:lnTo>
                    <a:pt x="13" y="167"/>
                  </a:lnTo>
                  <a:lnTo>
                    <a:pt x="15" y="200"/>
                  </a:lnTo>
                  <a:lnTo>
                    <a:pt x="17" y="235"/>
                  </a:lnTo>
                  <a:lnTo>
                    <a:pt x="18" y="269"/>
                  </a:lnTo>
                  <a:lnTo>
                    <a:pt x="19" y="304"/>
                  </a:lnTo>
                  <a:lnTo>
                    <a:pt x="18" y="335"/>
                  </a:lnTo>
                  <a:lnTo>
                    <a:pt x="16" y="364"/>
                  </a:lnTo>
                  <a:lnTo>
                    <a:pt x="13" y="391"/>
                  </a:lnTo>
                  <a:lnTo>
                    <a:pt x="10" y="414"/>
                  </a:lnTo>
                  <a:lnTo>
                    <a:pt x="57" y="426"/>
                  </a:lnTo>
                  <a:lnTo>
                    <a:pt x="71" y="418"/>
                  </a:lnTo>
                  <a:lnTo>
                    <a:pt x="100" y="401"/>
                  </a:lnTo>
                  <a:lnTo>
                    <a:pt x="125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C24D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grpSp>
          <p:nvGrpSpPr>
            <p:cNvPr id="16" name="group 16"/>
            <p:cNvGrpSpPr/>
            <p:nvPr/>
          </p:nvGrpSpPr>
          <p:grpSpPr>
            <a:xfrm rot="21600000">
              <a:off x="179553" y="128822"/>
              <a:ext cx="417014" cy="836545"/>
              <a:chOff x="0" y="0"/>
              <a:chExt cx="417014" cy="836545"/>
            </a:xfrm>
          </p:grpSpPr>
          <p:sp>
            <p:nvSpPr>
              <p:cNvPr id="358" name="path 358"/>
              <p:cNvSpPr/>
              <p:nvPr/>
            </p:nvSpPr>
            <p:spPr>
              <a:xfrm>
                <a:off x="167835" y="40241"/>
                <a:ext cx="144374" cy="290531"/>
              </a:xfrm>
              <a:custGeom>
                <a:avLst/>
                <a:gdLst/>
                <a:ahLst/>
                <a:cxnLst/>
                <a:rect l="0" t="0" r="0" b="0"/>
                <a:pathLst>
                  <a:path w="227" h="457">
                    <a:moveTo>
                      <a:pt x="171" y="349"/>
                    </a:moveTo>
                    <a:lnTo>
                      <a:pt x="227" y="44"/>
                    </a:lnTo>
                    <a:lnTo>
                      <a:pt x="178" y="0"/>
                    </a:lnTo>
                    <a:lnTo>
                      <a:pt x="100" y="5"/>
                    </a:lnTo>
                    <a:lnTo>
                      <a:pt x="10" y="295"/>
                    </a:lnTo>
                    <a:lnTo>
                      <a:pt x="0" y="388"/>
                    </a:lnTo>
                    <a:lnTo>
                      <a:pt x="17" y="425"/>
                    </a:lnTo>
                    <a:lnTo>
                      <a:pt x="75" y="457"/>
                    </a:lnTo>
                    <a:lnTo>
                      <a:pt x="98" y="441"/>
                    </a:lnTo>
                    <a:lnTo>
                      <a:pt x="83" y="356"/>
                    </a:lnTo>
                    <a:lnTo>
                      <a:pt x="135" y="363"/>
                    </a:lnTo>
                    <a:lnTo>
                      <a:pt x="171" y="349"/>
                    </a:lnTo>
                    <a:close/>
                  </a:path>
                </a:pathLst>
              </a:custGeom>
              <a:solidFill>
                <a:srgbClr val="B34D1A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path 360"/>
              <p:cNvSpPr/>
              <p:nvPr/>
            </p:nvSpPr>
            <p:spPr>
              <a:xfrm>
                <a:off x="116529" y="51986"/>
                <a:ext cx="300484" cy="630823"/>
              </a:xfrm>
              <a:custGeom>
                <a:avLst/>
                <a:gdLst/>
                <a:ahLst/>
                <a:cxnLst/>
                <a:rect l="0" t="0" r="0" b="0"/>
                <a:pathLst>
                  <a:path w="473" h="993">
                    <a:moveTo>
                      <a:pt x="219" y="0"/>
                    </a:moveTo>
                    <a:lnTo>
                      <a:pt x="218" y="1"/>
                    </a:lnTo>
                    <a:lnTo>
                      <a:pt x="215" y="5"/>
                    </a:lnTo>
                    <a:lnTo>
                      <a:pt x="212" y="13"/>
                    </a:lnTo>
                    <a:lnTo>
                      <a:pt x="208" y="24"/>
                    </a:lnTo>
                    <a:lnTo>
                      <a:pt x="204" y="35"/>
                    </a:lnTo>
                    <a:lnTo>
                      <a:pt x="199" y="49"/>
                    </a:lnTo>
                    <a:lnTo>
                      <a:pt x="195" y="64"/>
                    </a:lnTo>
                    <a:lnTo>
                      <a:pt x="191" y="81"/>
                    </a:lnTo>
                    <a:lnTo>
                      <a:pt x="188" y="97"/>
                    </a:lnTo>
                    <a:lnTo>
                      <a:pt x="184" y="115"/>
                    </a:lnTo>
                    <a:lnTo>
                      <a:pt x="183" y="131"/>
                    </a:lnTo>
                    <a:lnTo>
                      <a:pt x="184" y="147"/>
                    </a:lnTo>
                    <a:lnTo>
                      <a:pt x="186" y="162"/>
                    </a:lnTo>
                    <a:lnTo>
                      <a:pt x="191" y="176"/>
                    </a:lnTo>
                    <a:lnTo>
                      <a:pt x="198" y="187"/>
                    </a:lnTo>
                    <a:lnTo>
                      <a:pt x="207" y="198"/>
                    </a:lnTo>
                    <a:lnTo>
                      <a:pt x="206" y="198"/>
                    </a:lnTo>
                    <a:lnTo>
                      <a:pt x="204" y="198"/>
                    </a:lnTo>
                    <a:lnTo>
                      <a:pt x="199" y="199"/>
                    </a:lnTo>
                    <a:lnTo>
                      <a:pt x="195" y="202"/>
                    </a:lnTo>
                    <a:lnTo>
                      <a:pt x="189" y="203"/>
                    </a:lnTo>
                    <a:lnTo>
                      <a:pt x="183" y="208"/>
                    </a:lnTo>
                    <a:lnTo>
                      <a:pt x="177" y="213"/>
                    </a:lnTo>
                    <a:lnTo>
                      <a:pt x="171" y="218"/>
                    </a:lnTo>
                    <a:lnTo>
                      <a:pt x="166" y="224"/>
                    </a:lnTo>
                    <a:lnTo>
                      <a:pt x="160" y="231"/>
                    </a:lnTo>
                    <a:lnTo>
                      <a:pt x="155" y="239"/>
                    </a:lnTo>
                    <a:lnTo>
                      <a:pt x="152" y="250"/>
                    </a:lnTo>
                    <a:lnTo>
                      <a:pt x="150" y="260"/>
                    </a:lnTo>
                    <a:lnTo>
                      <a:pt x="150" y="271"/>
                    </a:lnTo>
                    <a:lnTo>
                      <a:pt x="151" y="284"/>
                    </a:lnTo>
                    <a:lnTo>
                      <a:pt x="155" y="299"/>
                    </a:lnTo>
                    <a:lnTo>
                      <a:pt x="156" y="300"/>
                    </a:lnTo>
                    <a:lnTo>
                      <a:pt x="160" y="301"/>
                    </a:lnTo>
                    <a:lnTo>
                      <a:pt x="165" y="304"/>
                    </a:lnTo>
                    <a:lnTo>
                      <a:pt x="169" y="306"/>
                    </a:lnTo>
                    <a:lnTo>
                      <a:pt x="176" y="309"/>
                    </a:lnTo>
                    <a:lnTo>
                      <a:pt x="183" y="312"/>
                    </a:lnTo>
                    <a:lnTo>
                      <a:pt x="190" y="316"/>
                    </a:lnTo>
                    <a:lnTo>
                      <a:pt x="198" y="319"/>
                    </a:lnTo>
                    <a:lnTo>
                      <a:pt x="205" y="321"/>
                    </a:lnTo>
                    <a:lnTo>
                      <a:pt x="213" y="323"/>
                    </a:lnTo>
                    <a:lnTo>
                      <a:pt x="222" y="327"/>
                    </a:lnTo>
                    <a:lnTo>
                      <a:pt x="229" y="328"/>
                    </a:lnTo>
                    <a:lnTo>
                      <a:pt x="237" y="330"/>
                    </a:lnTo>
                    <a:lnTo>
                      <a:pt x="244" y="330"/>
                    </a:lnTo>
                    <a:lnTo>
                      <a:pt x="252" y="330"/>
                    </a:lnTo>
                    <a:lnTo>
                      <a:pt x="233" y="358"/>
                    </a:lnTo>
                    <a:lnTo>
                      <a:pt x="231" y="358"/>
                    </a:lnTo>
                    <a:lnTo>
                      <a:pt x="229" y="358"/>
                    </a:lnTo>
                    <a:lnTo>
                      <a:pt x="226" y="356"/>
                    </a:lnTo>
                    <a:lnTo>
                      <a:pt x="221" y="356"/>
                    </a:lnTo>
                    <a:lnTo>
                      <a:pt x="215" y="354"/>
                    </a:lnTo>
                    <a:lnTo>
                      <a:pt x="210" y="353"/>
                    </a:lnTo>
                    <a:lnTo>
                      <a:pt x="203" y="351"/>
                    </a:lnTo>
                    <a:lnTo>
                      <a:pt x="195" y="350"/>
                    </a:lnTo>
                    <a:lnTo>
                      <a:pt x="186" y="346"/>
                    </a:lnTo>
                    <a:lnTo>
                      <a:pt x="178" y="344"/>
                    </a:lnTo>
                    <a:lnTo>
                      <a:pt x="169" y="341"/>
                    </a:lnTo>
                    <a:lnTo>
                      <a:pt x="160" y="338"/>
                    </a:lnTo>
                    <a:lnTo>
                      <a:pt x="151" y="335"/>
                    </a:lnTo>
                    <a:lnTo>
                      <a:pt x="141" y="330"/>
                    </a:lnTo>
                    <a:lnTo>
                      <a:pt x="133" y="326"/>
                    </a:lnTo>
                    <a:lnTo>
                      <a:pt x="125" y="322"/>
                    </a:lnTo>
                    <a:lnTo>
                      <a:pt x="123" y="323"/>
                    </a:lnTo>
                    <a:lnTo>
                      <a:pt x="118" y="327"/>
                    </a:lnTo>
                    <a:lnTo>
                      <a:pt x="115" y="330"/>
                    </a:lnTo>
                    <a:lnTo>
                      <a:pt x="113" y="335"/>
                    </a:lnTo>
                    <a:lnTo>
                      <a:pt x="109" y="338"/>
                    </a:lnTo>
                    <a:lnTo>
                      <a:pt x="107" y="344"/>
                    </a:lnTo>
                    <a:lnTo>
                      <a:pt x="103" y="350"/>
                    </a:lnTo>
                    <a:lnTo>
                      <a:pt x="101" y="356"/>
                    </a:lnTo>
                    <a:lnTo>
                      <a:pt x="99" y="364"/>
                    </a:lnTo>
                    <a:lnTo>
                      <a:pt x="98" y="371"/>
                    </a:lnTo>
                    <a:lnTo>
                      <a:pt x="95" y="379"/>
                    </a:lnTo>
                    <a:lnTo>
                      <a:pt x="95" y="387"/>
                    </a:lnTo>
                    <a:lnTo>
                      <a:pt x="95" y="396"/>
                    </a:lnTo>
                    <a:lnTo>
                      <a:pt x="98" y="406"/>
                    </a:lnTo>
                    <a:lnTo>
                      <a:pt x="46" y="353"/>
                    </a:lnTo>
                    <a:lnTo>
                      <a:pt x="56" y="265"/>
                    </a:lnTo>
                    <a:lnTo>
                      <a:pt x="0" y="161"/>
                    </a:lnTo>
                    <a:lnTo>
                      <a:pt x="4" y="73"/>
                    </a:lnTo>
                    <a:lnTo>
                      <a:pt x="219" y="0"/>
                    </a:lnTo>
                    <a:close/>
                  </a:path>
                  <a:path w="473" h="993">
                    <a:moveTo>
                      <a:pt x="237" y="896"/>
                    </a:moveTo>
                    <a:lnTo>
                      <a:pt x="331" y="896"/>
                    </a:lnTo>
                    <a:lnTo>
                      <a:pt x="384" y="857"/>
                    </a:lnTo>
                    <a:lnTo>
                      <a:pt x="409" y="898"/>
                    </a:lnTo>
                    <a:lnTo>
                      <a:pt x="473" y="972"/>
                    </a:lnTo>
                    <a:lnTo>
                      <a:pt x="427" y="993"/>
                    </a:lnTo>
                    <a:lnTo>
                      <a:pt x="388" y="992"/>
                    </a:lnTo>
                    <a:lnTo>
                      <a:pt x="322" y="976"/>
                    </a:lnTo>
                    <a:lnTo>
                      <a:pt x="207" y="936"/>
                    </a:lnTo>
                    <a:lnTo>
                      <a:pt x="237" y="896"/>
                    </a:lnTo>
                    <a:close/>
                  </a:path>
                </a:pathLst>
              </a:custGeom>
              <a:solidFill>
                <a:srgbClr val="8F290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path 362"/>
              <p:cNvSpPr/>
              <p:nvPr/>
            </p:nvSpPr>
            <p:spPr>
              <a:xfrm>
                <a:off x="0" y="365204"/>
                <a:ext cx="267502" cy="321253"/>
              </a:xfrm>
              <a:custGeom>
                <a:avLst/>
                <a:gdLst/>
                <a:ahLst/>
                <a:cxnLst/>
                <a:rect l="0" t="0" r="0" b="0"/>
                <a:pathLst>
                  <a:path w="421" h="505">
                    <a:moveTo>
                      <a:pt x="0" y="18"/>
                    </a:moveTo>
                    <a:lnTo>
                      <a:pt x="131" y="410"/>
                    </a:lnTo>
                    <a:lnTo>
                      <a:pt x="375" y="505"/>
                    </a:lnTo>
                    <a:lnTo>
                      <a:pt x="407" y="461"/>
                    </a:lnTo>
                    <a:lnTo>
                      <a:pt x="421" y="426"/>
                    </a:lnTo>
                    <a:lnTo>
                      <a:pt x="339" y="322"/>
                    </a:lnTo>
                    <a:lnTo>
                      <a:pt x="326" y="263"/>
                    </a:lnTo>
                    <a:lnTo>
                      <a:pt x="223" y="56"/>
                    </a:lnTo>
                    <a:lnTo>
                      <a:pt x="84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D9A60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path 364"/>
              <p:cNvSpPr/>
              <p:nvPr/>
            </p:nvSpPr>
            <p:spPr>
              <a:xfrm>
                <a:off x="88684" y="0"/>
                <a:ext cx="223525" cy="229828"/>
              </a:xfrm>
              <a:custGeom>
                <a:avLst/>
                <a:gdLst/>
                <a:ahLst/>
                <a:cxnLst/>
                <a:rect l="0" t="0" r="0" b="0"/>
                <a:pathLst>
                  <a:path w="352" h="361">
                    <a:moveTo>
                      <a:pt x="352" y="108"/>
                    </a:moveTo>
                    <a:lnTo>
                      <a:pt x="349" y="107"/>
                    </a:lnTo>
                    <a:lnTo>
                      <a:pt x="345" y="104"/>
                    </a:lnTo>
                    <a:lnTo>
                      <a:pt x="337" y="102"/>
                    </a:lnTo>
                    <a:lnTo>
                      <a:pt x="327" y="100"/>
                    </a:lnTo>
                    <a:lnTo>
                      <a:pt x="316" y="96"/>
                    </a:lnTo>
                    <a:lnTo>
                      <a:pt x="302" y="95"/>
                    </a:lnTo>
                    <a:lnTo>
                      <a:pt x="287" y="94"/>
                    </a:lnTo>
                    <a:lnTo>
                      <a:pt x="273" y="95"/>
                    </a:lnTo>
                    <a:lnTo>
                      <a:pt x="257" y="97"/>
                    </a:lnTo>
                    <a:lnTo>
                      <a:pt x="242" y="104"/>
                    </a:lnTo>
                    <a:lnTo>
                      <a:pt x="226" y="114"/>
                    </a:lnTo>
                    <a:lnTo>
                      <a:pt x="212" y="126"/>
                    </a:lnTo>
                    <a:lnTo>
                      <a:pt x="198" y="144"/>
                    </a:lnTo>
                    <a:lnTo>
                      <a:pt x="186" y="164"/>
                    </a:lnTo>
                    <a:lnTo>
                      <a:pt x="177" y="192"/>
                    </a:lnTo>
                    <a:lnTo>
                      <a:pt x="170" y="224"/>
                    </a:lnTo>
                    <a:lnTo>
                      <a:pt x="139" y="220"/>
                    </a:lnTo>
                    <a:lnTo>
                      <a:pt x="138" y="217"/>
                    </a:lnTo>
                    <a:lnTo>
                      <a:pt x="136" y="210"/>
                    </a:lnTo>
                    <a:lnTo>
                      <a:pt x="133" y="207"/>
                    </a:lnTo>
                    <a:lnTo>
                      <a:pt x="132" y="204"/>
                    </a:lnTo>
                    <a:lnTo>
                      <a:pt x="130" y="200"/>
                    </a:lnTo>
                    <a:lnTo>
                      <a:pt x="128" y="197"/>
                    </a:lnTo>
                    <a:lnTo>
                      <a:pt x="123" y="194"/>
                    </a:lnTo>
                    <a:lnTo>
                      <a:pt x="118" y="192"/>
                    </a:lnTo>
                    <a:lnTo>
                      <a:pt x="114" y="191"/>
                    </a:lnTo>
                    <a:lnTo>
                      <a:pt x="109" y="191"/>
                    </a:lnTo>
                    <a:lnTo>
                      <a:pt x="102" y="192"/>
                    </a:lnTo>
                    <a:lnTo>
                      <a:pt x="95" y="195"/>
                    </a:lnTo>
                    <a:lnTo>
                      <a:pt x="88" y="200"/>
                    </a:lnTo>
                    <a:lnTo>
                      <a:pt x="80" y="208"/>
                    </a:lnTo>
                    <a:lnTo>
                      <a:pt x="72" y="215"/>
                    </a:lnTo>
                    <a:lnTo>
                      <a:pt x="68" y="223"/>
                    </a:lnTo>
                    <a:lnTo>
                      <a:pt x="65" y="230"/>
                    </a:lnTo>
                    <a:lnTo>
                      <a:pt x="64" y="238"/>
                    </a:lnTo>
                    <a:lnTo>
                      <a:pt x="65" y="244"/>
                    </a:lnTo>
                    <a:lnTo>
                      <a:pt x="68" y="251"/>
                    </a:lnTo>
                    <a:lnTo>
                      <a:pt x="71" y="256"/>
                    </a:lnTo>
                    <a:lnTo>
                      <a:pt x="76" y="262"/>
                    </a:lnTo>
                    <a:lnTo>
                      <a:pt x="79" y="267"/>
                    </a:lnTo>
                    <a:lnTo>
                      <a:pt x="85" y="271"/>
                    </a:lnTo>
                    <a:lnTo>
                      <a:pt x="90" y="275"/>
                    </a:lnTo>
                    <a:lnTo>
                      <a:pt x="95" y="280"/>
                    </a:lnTo>
                    <a:lnTo>
                      <a:pt x="99" y="281"/>
                    </a:lnTo>
                    <a:lnTo>
                      <a:pt x="103" y="284"/>
                    </a:lnTo>
                    <a:lnTo>
                      <a:pt x="105" y="285"/>
                    </a:lnTo>
                    <a:lnTo>
                      <a:pt x="106" y="285"/>
                    </a:lnTo>
                    <a:lnTo>
                      <a:pt x="100" y="361"/>
                    </a:lnTo>
                    <a:lnTo>
                      <a:pt x="98" y="360"/>
                    </a:lnTo>
                    <a:lnTo>
                      <a:pt x="93" y="357"/>
                    </a:lnTo>
                    <a:lnTo>
                      <a:pt x="85" y="352"/>
                    </a:lnTo>
                    <a:lnTo>
                      <a:pt x="76" y="345"/>
                    </a:lnTo>
                    <a:lnTo>
                      <a:pt x="63" y="336"/>
                    </a:lnTo>
                    <a:lnTo>
                      <a:pt x="53" y="326"/>
                    </a:lnTo>
                    <a:lnTo>
                      <a:pt x="41" y="313"/>
                    </a:lnTo>
                    <a:lnTo>
                      <a:pt x="31" y="299"/>
                    </a:lnTo>
                    <a:lnTo>
                      <a:pt x="19" y="282"/>
                    </a:lnTo>
                    <a:lnTo>
                      <a:pt x="10" y="262"/>
                    </a:lnTo>
                    <a:lnTo>
                      <a:pt x="4" y="242"/>
                    </a:lnTo>
                    <a:lnTo>
                      <a:pt x="1" y="218"/>
                    </a:lnTo>
                    <a:lnTo>
                      <a:pt x="0" y="192"/>
                    </a:lnTo>
                    <a:lnTo>
                      <a:pt x="4" y="164"/>
                    </a:lnTo>
                    <a:lnTo>
                      <a:pt x="13" y="134"/>
                    </a:lnTo>
                    <a:lnTo>
                      <a:pt x="27" y="102"/>
                    </a:lnTo>
                    <a:lnTo>
                      <a:pt x="45" y="72"/>
                    </a:lnTo>
                    <a:lnTo>
                      <a:pt x="64" y="48"/>
                    </a:lnTo>
                    <a:lnTo>
                      <a:pt x="85" y="28"/>
                    </a:lnTo>
                    <a:lnTo>
                      <a:pt x="108" y="16"/>
                    </a:lnTo>
                    <a:lnTo>
                      <a:pt x="130" y="6"/>
                    </a:lnTo>
                    <a:lnTo>
                      <a:pt x="154" y="2"/>
                    </a:lnTo>
                    <a:lnTo>
                      <a:pt x="177" y="0"/>
                    </a:lnTo>
                    <a:lnTo>
                      <a:pt x="200" y="1"/>
                    </a:lnTo>
                    <a:lnTo>
                      <a:pt x="221" y="3"/>
                    </a:lnTo>
                    <a:lnTo>
                      <a:pt x="242" y="8"/>
                    </a:lnTo>
                    <a:lnTo>
                      <a:pt x="259" y="13"/>
                    </a:lnTo>
                    <a:lnTo>
                      <a:pt x="275" y="19"/>
                    </a:lnTo>
                    <a:lnTo>
                      <a:pt x="288" y="24"/>
                    </a:lnTo>
                    <a:lnTo>
                      <a:pt x="298" y="29"/>
                    </a:lnTo>
                    <a:lnTo>
                      <a:pt x="304" y="32"/>
                    </a:lnTo>
                    <a:lnTo>
                      <a:pt x="306" y="34"/>
                    </a:lnTo>
                    <a:lnTo>
                      <a:pt x="309" y="34"/>
                    </a:lnTo>
                    <a:lnTo>
                      <a:pt x="315" y="39"/>
                    </a:lnTo>
                    <a:lnTo>
                      <a:pt x="317" y="41"/>
                    </a:lnTo>
                    <a:lnTo>
                      <a:pt x="320" y="44"/>
                    </a:lnTo>
                    <a:lnTo>
                      <a:pt x="325" y="49"/>
                    </a:lnTo>
                    <a:lnTo>
                      <a:pt x="330" y="54"/>
                    </a:lnTo>
                    <a:lnTo>
                      <a:pt x="334" y="58"/>
                    </a:lnTo>
                    <a:lnTo>
                      <a:pt x="338" y="64"/>
                    </a:lnTo>
                    <a:lnTo>
                      <a:pt x="342" y="70"/>
                    </a:lnTo>
                    <a:lnTo>
                      <a:pt x="346" y="77"/>
                    </a:lnTo>
                    <a:lnTo>
                      <a:pt x="348" y="84"/>
                    </a:lnTo>
                    <a:lnTo>
                      <a:pt x="350" y="92"/>
                    </a:lnTo>
                    <a:lnTo>
                      <a:pt x="352" y="100"/>
                    </a:lnTo>
                    <a:lnTo>
                      <a:pt x="352" y="108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path 366"/>
              <p:cNvSpPr/>
              <p:nvPr/>
            </p:nvSpPr>
            <p:spPr>
              <a:xfrm>
                <a:off x="0" y="286142"/>
                <a:ext cx="275566" cy="349873"/>
              </a:xfrm>
              <a:custGeom>
                <a:avLst/>
                <a:gdLst/>
                <a:ahLst/>
                <a:cxnLst/>
                <a:rect l="0" t="0" r="0" b="0"/>
                <a:pathLst>
                  <a:path w="433" h="550">
                    <a:moveTo>
                      <a:pt x="205" y="0"/>
                    </a:moveTo>
                    <a:lnTo>
                      <a:pt x="206" y="2"/>
                    </a:lnTo>
                    <a:lnTo>
                      <a:pt x="210" y="10"/>
                    </a:lnTo>
                    <a:lnTo>
                      <a:pt x="215" y="24"/>
                    </a:lnTo>
                    <a:lnTo>
                      <a:pt x="222" y="41"/>
                    </a:lnTo>
                    <a:lnTo>
                      <a:pt x="230" y="62"/>
                    </a:lnTo>
                    <a:lnTo>
                      <a:pt x="240" y="87"/>
                    </a:lnTo>
                    <a:lnTo>
                      <a:pt x="250" y="115"/>
                    </a:lnTo>
                    <a:lnTo>
                      <a:pt x="261" y="145"/>
                    </a:lnTo>
                    <a:lnTo>
                      <a:pt x="272" y="176"/>
                    </a:lnTo>
                    <a:lnTo>
                      <a:pt x="282" y="208"/>
                    </a:lnTo>
                    <a:lnTo>
                      <a:pt x="293" y="240"/>
                    </a:lnTo>
                    <a:lnTo>
                      <a:pt x="302" y="273"/>
                    </a:lnTo>
                    <a:lnTo>
                      <a:pt x="310" y="303"/>
                    </a:lnTo>
                    <a:lnTo>
                      <a:pt x="317" y="334"/>
                    </a:lnTo>
                    <a:lnTo>
                      <a:pt x="323" y="361"/>
                    </a:lnTo>
                    <a:lnTo>
                      <a:pt x="326" y="388"/>
                    </a:lnTo>
                    <a:lnTo>
                      <a:pt x="290" y="370"/>
                    </a:lnTo>
                    <a:lnTo>
                      <a:pt x="213" y="273"/>
                    </a:lnTo>
                    <a:lnTo>
                      <a:pt x="271" y="392"/>
                    </a:lnTo>
                    <a:lnTo>
                      <a:pt x="433" y="472"/>
                    </a:lnTo>
                    <a:lnTo>
                      <a:pt x="432" y="511"/>
                    </a:lnTo>
                    <a:lnTo>
                      <a:pt x="421" y="550"/>
                    </a:lnTo>
                    <a:lnTo>
                      <a:pt x="200" y="454"/>
                    </a:lnTo>
                    <a:lnTo>
                      <a:pt x="105" y="172"/>
                    </a:lnTo>
                    <a:lnTo>
                      <a:pt x="0" y="142"/>
                    </a:lnTo>
                    <a:lnTo>
                      <a:pt x="0" y="141"/>
                    </a:lnTo>
                    <a:lnTo>
                      <a:pt x="3" y="138"/>
                    </a:lnTo>
                    <a:lnTo>
                      <a:pt x="9" y="132"/>
                    </a:lnTo>
                    <a:lnTo>
                      <a:pt x="16" y="124"/>
                    </a:lnTo>
                    <a:lnTo>
                      <a:pt x="24" y="114"/>
                    </a:lnTo>
                    <a:lnTo>
                      <a:pt x="35" y="104"/>
                    </a:lnTo>
                    <a:lnTo>
                      <a:pt x="47" y="93"/>
                    </a:lnTo>
                    <a:lnTo>
                      <a:pt x="62" y="81"/>
                    </a:lnTo>
                    <a:lnTo>
                      <a:pt x="76" y="69"/>
                    </a:lnTo>
                    <a:lnTo>
                      <a:pt x="92" y="57"/>
                    </a:lnTo>
                    <a:lnTo>
                      <a:pt x="109" y="44"/>
                    </a:lnTo>
                    <a:lnTo>
                      <a:pt x="128" y="33"/>
                    </a:lnTo>
                    <a:lnTo>
                      <a:pt x="145" y="23"/>
                    </a:lnTo>
                    <a:lnTo>
                      <a:pt x="166" y="13"/>
                    </a:lnTo>
                    <a:lnTo>
                      <a:pt x="185" y="5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E3C24D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path 368"/>
              <p:cNvSpPr/>
              <p:nvPr/>
            </p:nvSpPr>
            <p:spPr>
              <a:xfrm>
                <a:off x="0" y="376887"/>
                <a:ext cx="230859" cy="459657"/>
              </a:xfrm>
              <a:custGeom>
                <a:avLst/>
                <a:gdLst/>
                <a:ahLst/>
                <a:cxnLst/>
                <a:rect l="0" t="0" r="0" b="0"/>
                <a:pathLst>
                  <a:path w="363" h="723">
                    <a:moveTo>
                      <a:pt x="0" y="0"/>
                    </a:moveTo>
                    <a:lnTo>
                      <a:pt x="63" y="484"/>
                    </a:lnTo>
                    <a:lnTo>
                      <a:pt x="39" y="545"/>
                    </a:lnTo>
                    <a:lnTo>
                      <a:pt x="58" y="579"/>
                    </a:lnTo>
                    <a:lnTo>
                      <a:pt x="12" y="723"/>
                    </a:lnTo>
                    <a:lnTo>
                      <a:pt x="162" y="723"/>
                    </a:lnTo>
                    <a:lnTo>
                      <a:pt x="197" y="595"/>
                    </a:lnTo>
                    <a:lnTo>
                      <a:pt x="161" y="529"/>
                    </a:lnTo>
                    <a:lnTo>
                      <a:pt x="197" y="491"/>
                    </a:lnTo>
                    <a:lnTo>
                      <a:pt x="199" y="452"/>
                    </a:lnTo>
                    <a:lnTo>
                      <a:pt x="362" y="508"/>
                    </a:lnTo>
                    <a:lnTo>
                      <a:pt x="363" y="437"/>
                    </a:lnTo>
                    <a:lnTo>
                      <a:pt x="60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A60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0" name="path 370"/>
            <p:cNvSpPr/>
            <p:nvPr/>
          </p:nvSpPr>
          <p:spPr>
            <a:xfrm>
              <a:off x="868440" y="411318"/>
              <a:ext cx="247764" cy="580382"/>
            </a:xfrm>
            <a:custGeom>
              <a:avLst/>
              <a:gdLst/>
              <a:ahLst/>
              <a:cxnLst/>
              <a:rect l="0" t="0" r="0" b="0"/>
              <a:pathLst>
                <a:path w="390" h="913">
                  <a:moveTo>
                    <a:pt x="139" y="1"/>
                  </a:moveTo>
                  <a:lnTo>
                    <a:pt x="137" y="2"/>
                  </a:lnTo>
                  <a:lnTo>
                    <a:pt x="132" y="11"/>
                  </a:lnTo>
                  <a:lnTo>
                    <a:pt x="124" y="25"/>
                  </a:lnTo>
                  <a:lnTo>
                    <a:pt x="115" y="44"/>
                  </a:lnTo>
                  <a:lnTo>
                    <a:pt x="103" y="71"/>
                  </a:lnTo>
                  <a:lnTo>
                    <a:pt x="92" y="102"/>
                  </a:lnTo>
                  <a:lnTo>
                    <a:pt x="79" y="141"/>
                  </a:lnTo>
                  <a:lnTo>
                    <a:pt x="65" y="186"/>
                  </a:lnTo>
                  <a:lnTo>
                    <a:pt x="52" y="237"/>
                  </a:lnTo>
                  <a:lnTo>
                    <a:pt x="39" y="295"/>
                  </a:lnTo>
                  <a:lnTo>
                    <a:pt x="27" y="359"/>
                  </a:lnTo>
                  <a:lnTo>
                    <a:pt x="18" y="432"/>
                  </a:lnTo>
                  <a:lnTo>
                    <a:pt x="9" y="510"/>
                  </a:lnTo>
                  <a:lnTo>
                    <a:pt x="3" y="597"/>
                  </a:lnTo>
                  <a:lnTo>
                    <a:pt x="0" y="690"/>
                  </a:lnTo>
                  <a:lnTo>
                    <a:pt x="1" y="791"/>
                  </a:lnTo>
                  <a:lnTo>
                    <a:pt x="55" y="824"/>
                  </a:lnTo>
                  <a:lnTo>
                    <a:pt x="155" y="497"/>
                  </a:lnTo>
                  <a:lnTo>
                    <a:pt x="177" y="236"/>
                  </a:lnTo>
                  <a:lnTo>
                    <a:pt x="189" y="493"/>
                  </a:lnTo>
                  <a:lnTo>
                    <a:pt x="48" y="879"/>
                  </a:lnTo>
                  <a:lnTo>
                    <a:pt x="80" y="908"/>
                  </a:lnTo>
                  <a:lnTo>
                    <a:pt x="110" y="913"/>
                  </a:lnTo>
                  <a:lnTo>
                    <a:pt x="272" y="524"/>
                  </a:lnTo>
                  <a:lnTo>
                    <a:pt x="279" y="175"/>
                  </a:lnTo>
                  <a:lnTo>
                    <a:pt x="390" y="115"/>
                  </a:lnTo>
                  <a:lnTo>
                    <a:pt x="387" y="114"/>
                  </a:lnTo>
                  <a:lnTo>
                    <a:pt x="384" y="109"/>
                  </a:lnTo>
                  <a:lnTo>
                    <a:pt x="377" y="103"/>
                  </a:lnTo>
                  <a:lnTo>
                    <a:pt x="368" y="95"/>
                  </a:lnTo>
                  <a:lnTo>
                    <a:pt x="356" y="86"/>
                  </a:lnTo>
                  <a:lnTo>
                    <a:pt x="343" y="76"/>
                  </a:lnTo>
                  <a:lnTo>
                    <a:pt x="328" y="64"/>
                  </a:lnTo>
                  <a:lnTo>
                    <a:pt x="312" y="54"/>
                  </a:lnTo>
                  <a:lnTo>
                    <a:pt x="294" y="42"/>
                  </a:lnTo>
                  <a:lnTo>
                    <a:pt x="274" y="32"/>
                  </a:lnTo>
                  <a:lnTo>
                    <a:pt x="253" y="21"/>
                  </a:lnTo>
                  <a:lnTo>
                    <a:pt x="233" y="14"/>
                  </a:lnTo>
                  <a:lnTo>
                    <a:pt x="210" y="6"/>
                  </a:lnTo>
                  <a:lnTo>
                    <a:pt x="186" y="2"/>
                  </a:lnTo>
                  <a:lnTo>
                    <a:pt x="162" y="0"/>
                  </a:lnTo>
                  <a:lnTo>
                    <a:pt x="139" y="1"/>
                  </a:lnTo>
                  <a:close/>
                </a:path>
              </a:pathLst>
            </a:custGeom>
            <a:solidFill>
              <a:srgbClr val="B0C77D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72" name="path 372"/>
            <p:cNvSpPr/>
            <p:nvPr/>
          </p:nvSpPr>
          <p:spPr>
            <a:xfrm>
              <a:off x="1207766" y="992443"/>
              <a:ext cx="35192" cy="654999"/>
            </a:xfrm>
            <a:custGeom>
              <a:avLst/>
              <a:gdLst/>
              <a:ahLst/>
              <a:cxnLst/>
              <a:rect l="0" t="0" r="0" b="0"/>
              <a:pathLst>
                <a:path w="55" h="1031">
                  <a:moveTo>
                    <a:pt x="0" y="0"/>
                  </a:moveTo>
                  <a:lnTo>
                    <a:pt x="55" y="81"/>
                  </a:lnTo>
                  <a:lnTo>
                    <a:pt x="55" y="1031"/>
                  </a:lnTo>
                  <a:lnTo>
                    <a:pt x="0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4094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74" name="path 374"/>
            <p:cNvSpPr/>
            <p:nvPr/>
          </p:nvSpPr>
          <p:spPr>
            <a:xfrm>
              <a:off x="874306" y="223214"/>
              <a:ext cx="130457" cy="130306"/>
            </a:xfrm>
            <a:custGeom>
              <a:avLst/>
              <a:gdLst/>
              <a:ahLst/>
              <a:cxnLst/>
              <a:rect l="0" t="0" r="0" b="0"/>
              <a:pathLst>
                <a:path w="205" h="205">
                  <a:moveTo>
                    <a:pt x="56" y="0"/>
                  </a:moveTo>
                  <a:lnTo>
                    <a:pt x="55" y="1"/>
                  </a:lnTo>
                  <a:lnTo>
                    <a:pt x="55" y="5"/>
                  </a:lnTo>
                  <a:lnTo>
                    <a:pt x="54" y="11"/>
                  </a:lnTo>
                  <a:lnTo>
                    <a:pt x="53" y="20"/>
                  </a:lnTo>
                  <a:lnTo>
                    <a:pt x="52" y="31"/>
                  </a:lnTo>
                  <a:lnTo>
                    <a:pt x="49" y="43"/>
                  </a:lnTo>
                  <a:lnTo>
                    <a:pt x="47" y="56"/>
                  </a:lnTo>
                  <a:lnTo>
                    <a:pt x="45" y="71"/>
                  </a:lnTo>
                  <a:lnTo>
                    <a:pt x="41" y="85"/>
                  </a:lnTo>
                  <a:lnTo>
                    <a:pt x="36" y="100"/>
                  </a:lnTo>
                  <a:lnTo>
                    <a:pt x="32" y="114"/>
                  </a:lnTo>
                  <a:lnTo>
                    <a:pt x="27" y="129"/>
                  </a:lnTo>
                  <a:lnTo>
                    <a:pt x="20" y="141"/>
                  </a:lnTo>
                  <a:lnTo>
                    <a:pt x="15" y="154"/>
                  </a:lnTo>
                  <a:lnTo>
                    <a:pt x="8" y="164"/>
                  </a:lnTo>
                  <a:lnTo>
                    <a:pt x="0" y="175"/>
                  </a:lnTo>
                  <a:lnTo>
                    <a:pt x="1" y="175"/>
                  </a:lnTo>
                  <a:lnTo>
                    <a:pt x="4" y="178"/>
                  </a:lnTo>
                  <a:lnTo>
                    <a:pt x="11" y="180"/>
                  </a:lnTo>
                  <a:lnTo>
                    <a:pt x="19" y="185"/>
                  </a:lnTo>
                  <a:lnTo>
                    <a:pt x="30" y="190"/>
                  </a:lnTo>
                  <a:lnTo>
                    <a:pt x="41" y="195"/>
                  </a:lnTo>
                  <a:lnTo>
                    <a:pt x="54" y="199"/>
                  </a:lnTo>
                  <a:lnTo>
                    <a:pt x="70" y="204"/>
                  </a:lnTo>
                  <a:lnTo>
                    <a:pt x="85" y="205"/>
                  </a:lnTo>
                  <a:lnTo>
                    <a:pt x="101" y="205"/>
                  </a:lnTo>
                  <a:lnTo>
                    <a:pt x="118" y="202"/>
                  </a:lnTo>
                  <a:lnTo>
                    <a:pt x="136" y="198"/>
                  </a:lnTo>
                  <a:lnTo>
                    <a:pt x="153" y="190"/>
                  </a:lnTo>
                  <a:lnTo>
                    <a:pt x="170" y="178"/>
                  </a:lnTo>
                  <a:lnTo>
                    <a:pt x="188" y="162"/>
                  </a:lnTo>
                  <a:lnTo>
                    <a:pt x="205" y="144"/>
                  </a:lnTo>
                  <a:lnTo>
                    <a:pt x="141" y="175"/>
                  </a:lnTo>
                  <a:lnTo>
                    <a:pt x="138" y="132"/>
                  </a:lnTo>
                  <a:lnTo>
                    <a:pt x="85" y="176"/>
                  </a:lnTo>
                  <a:lnTo>
                    <a:pt x="79" y="137"/>
                  </a:lnTo>
                  <a:lnTo>
                    <a:pt x="41" y="168"/>
                  </a:lnTo>
                  <a:lnTo>
                    <a:pt x="41" y="167"/>
                  </a:lnTo>
                  <a:lnTo>
                    <a:pt x="41" y="164"/>
                  </a:lnTo>
                  <a:lnTo>
                    <a:pt x="42" y="160"/>
                  </a:lnTo>
                  <a:lnTo>
                    <a:pt x="45" y="154"/>
                  </a:lnTo>
                  <a:lnTo>
                    <a:pt x="47" y="146"/>
                  </a:lnTo>
                  <a:lnTo>
                    <a:pt x="48" y="137"/>
                  </a:lnTo>
                  <a:lnTo>
                    <a:pt x="52" y="126"/>
                  </a:lnTo>
                  <a:lnTo>
                    <a:pt x="54" y="116"/>
                  </a:lnTo>
                  <a:lnTo>
                    <a:pt x="55" y="103"/>
                  </a:lnTo>
                  <a:lnTo>
                    <a:pt x="57" y="91"/>
                  </a:lnTo>
                  <a:lnTo>
                    <a:pt x="57" y="76"/>
                  </a:lnTo>
                  <a:lnTo>
                    <a:pt x="58" y="62"/>
                  </a:lnTo>
                  <a:lnTo>
                    <a:pt x="58" y="46"/>
                  </a:lnTo>
                  <a:lnTo>
                    <a:pt x="58" y="31"/>
                  </a:lnTo>
                  <a:lnTo>
                    <a:pt x="57" y="1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E600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76" name="path 376"/>
            <p:cNvSpPr/>
            <p:nvPr/>
          </p:nvSpPr>
          <p:spPr>
            <a:xfrm>
              <a:off x="621479" y="1568399"/>
              <a:ext cx="124592" cy="79042"/>
            </a:xfrm>
            <a:custGeom>
              <a:avLst/>
              <a:gdLst/>
              <a:ahLst/>
              <a:cxnLst/>
              <a:rect l="0" t="0" r="0" b="0"/>
              <a:pathLst>
                <a:path w="196" h="124">
                  <a:moveTo>
                    <a:pt x="171" y="0"/>
                  </a:moveTo>
                  <a:lnTo>
                    <a:pt x="167" y="0"/>
                  </a:lnTo>
                  <a:lnTo>
                    <a:pt x="162" y="3"/>
                  </a:lnTo>
                  <a:lnTo>
                    <a:pt x="160" y="4"/>
                  </a:lnTo>
                  <a:lnTo>
                    <a:pt x="158" y="8"/>
                  </a:lnTo>
                  <a:lnTo>
                    <a:pt x="154" y="12"/>
                  </a:lnTo>
                  <a:lnTo>
                    <a:pt x="151" y="16"/>
                  </a:lnTo>
                  <a:lnTo>
                    <a:pt x="146" y="19"/>
                  </a:lnTo>
                  <a:lnTo>
                    <a:pt x="140" y="23"/>
                  </a:lnTo>
                  <a:lnTo>
                    <a:pt x="135" y="26"/>
                  </a:lnTo>
                  <a:lnTo>
                    <a:pt x="129" y="29"/>
                  </a:lnTo>
                  <a:lnTo>
                    <a:pt x="121" y="31"/>
                  </a:lnTo>
                  <a:lnTo>
                    <a:pt x="112" y="33"/>
                  </a:lnTo>
                  <a:lnTo>
                    <a:pt x="102" y="34"/>
                  </a:lnTo>
                  <a:lnTo>
                    <a:pt x="92" y="35"/>
                  </a:lnTo>
                  <a:lnTo>
                    <a:pt x="0" y="106"/>
                  </a:lnTo>
                  <a:lnTo>
                    <a:pt x="1" y="121"/>
                  </a:lnTo>
                  <a:lnTo>
                    <a:pt x="88" y="124"/>
                  </a:lnTo>
                  <a:lnTo>
                    <a:pt x="158" y="78"/>
                  </a:lnTo>
                  <a:lnTo>
                    <a:pt x="158" y="124"/>
                  </a:lnTo>
                  <a:lnTo>
                    <a:pt x="189" y="124"/>
                  </a:lnTo>
                  <a:lnTo>
                    <a:pt x="189" y="61"/>
                  </a:lnTo>
                  <a:lnTo>
                    <a:pt x="189" y="59"/>
                  </a:lnTo>
                  <a:lnTo>
                    <a:pt x="192" y="55"/>
                  </a:lnTo>
                  <a:lnTo>
                    <a:pt x="192" y="50"/>
                  </a:lnTo>
                  <a:lnTo>
                    <a:pt x="193" y="47"/>
                  </a:lnTo>
                  <a:lnTo>
                    <a:pt x="195" y="42"/>
                  </a:lnTo>
                  <a:lnTo>
                    <a:pt x="196" y="39"/>
                  </a:lnTo>
                  <a:lnTo>
                    <a:pt x="196" y="34"/>
                  </a:lnTo>
                  <a:lnTo>
                    <a:pt x="196" y="28"/>
                  </a:lnTo>
                  <a:lnTo>
                    <a:pt x="193" y="23"/>
                  </a:lnTo>
                  <a:lnTo>
                    <a:pt x="192" y="18"/>
                  </a:lnTo>
                  <a:lnTo>
                    <a:pt x="188" y="13"/>
                  </a:lnTo>
                  <a:lnTo>
                    <a:pt x="183" y="9"/>
                  </a:lnTo>
                  <a:lnTo>
                    <a:pt x="177" y="4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78" name="path 378"/>
            <p:cNvSpPr/>
            <p:nvPr/>
          </p:nvSpPr>
          <p:spPr>
            <a:xfrm>
              <a:off x="488836" y="1569864"/>
              <a:ext cx="117992" cy="77577"/>
            </a:xfrm>
            <a:custGeom>
              <a:avLst/>
              <a:gdLst/>
              <a:ahLst/>
              <a:cxnLst/>
              <a:rect l="0" t="0" r="0" b="0"/>
              <a:pathLst>
                <a:path w="185" h="122">
                  <a:moveTo>
                    <a:pt x="21" y="0"/>
                  </a:moveTo>
                  <a:lnTo>
                    <a:pt x="21" y="0"/>
                  </a:lnTo>
                  <a:lnTo>
                    <a:pt x="24" y="4"/>
                  </a:lnTo>
                  <a:lnTo>
                    <a:pt x="24" y="5"/>
                  </a:lnTo>
                  <a:lnTo>
                    <a:pt x="26" y="9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5" y="20"/>
                  </a:lnTo>
                  <a:lnTo>
                    <a:pt x="40" y="24"/>
                  </a:lnTo>
                  <a:lnTo>
                    <a:pt x="47" y="28"/>
                  </a:lnTo>
                  <a:lnTo>
                    <a:pt x="54" y="33"/>
                  </a:lnTo>
                  <a:lnTo>
                    <a:pt x="61" y="38"/>
                  </a:lnTo>
                  <a:lnTo>
                    <a:pt x="70" y="42"/>
                  </a:lnTo>
                  <a:lnTo>
                    <a:pt x="80" y="46"/>
                  </a:lnTo>
                  <a:lnTo>
                    <a:pt x="93" y="50"/>
                  </a:lnTo>
                  <a:lnTo>
                    <a:pt x="185" y="103"/>
                  </a:lnTo>
                  <a:lnTo>
                    <a:pt x="183" y="118"/>
                  </a:lnTo>
                  <a:lnTo>
                    <a:pt x="99" y="119"/>
                  </a:lnTo>
                  <a:lnTo>
                    <a:pt x="43" y="80"/>
                  </a:lnTo>
                  <a:lnTo>
                    <a:pt x="43" y="122"/>
                  </a:lnTo>
                  <a:lnTo>
                    <a:pt x="21" y="122"/>
                  </a:lnTo>
                  <a:lnTo>
                    <a:pt x="18" y="66"/>
                  </a:lnTo>
                  <a:lnTo>
                    <a:pt x="16" y="65"/>
                  </a:lnTo>
                  <a:lnTo>
                    <a:pt x="11" y="62"/>
                  </a:lnTo>
                  <a:lnTo>
                    <a:pt x="9" y="58"/>
                  </a:lnTo>
                  <a:lnTo>
                    <a:pt x="6" y="56"/>
                  </a:lnTo>
                  <a:lnTo>
                    <a:pt x="4" y="51"/>
                  </a:lnTo>
                  <a:lnTo>
                    <a:pt x="2" y="48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2" y="26"/>
                  </a:lnTo>
                  <a:lnTo>
                    <a:pt x="4" y="19"/>
                  </a:lnTo>
                  <a:lnTo>
                    <a:pt x="9" y="13"/>
                  </a:lnTo>
                  <a:lnTo>
                    <a:pt x="15" y="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80" name="textbox 380"/>
            <p:cNvSpPr/>
            <p:nvPr/>
          </p:nvSpPr>
          <p:spPr>
            <a:xfrm>
              <a:off x="155130" y="1503737"/>
              <a:ext cx="84455" cy="15684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2700" algn="l" rtl="0" eaLnBrk="0">
                <a:lnSpc>
                  <a:spcPct val="86000"/>
                </a:lnSpc>
              </a:pPr>
              <a:r>
                <a:rPr sz="10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v</a:t>
              </a: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  <p:sp>
          <p:nvSpPr>
            <p:cNvPr id="382" name="path 382"/>
            <p:cNvSpPr/>
            <p:nvPr/>
          </p:nvSpPr>
          <p:spPr>
            <a:xfrm>
              <a:off x="1022360" y="1528881"/>
              <a:ext cx="54949" cy="118560"/>
            </a:xfrm>
            <a:custGeom>
              <a:avLst/>
              <a:gdLst/>
              <a:ahLst/>
              <a:cxnLst/>
              <a:rect l="0" t="0" r="0" b="0"/>
              <a:pathLst>
                <a:path w="86" h="186">
                  <a:moveTo>
                    <a:pt x="1" y="17"/>
                  </a:moveTo>
                  <a:lnTo>
                    <a:pt x="0" y="17"/>
                  </a:lnTo>
                  <a:lnTo>
                    <a:pt x="0" y="19"/>
                  </a:lnTo>
                  <a:lnTo>
                    <a:pt x="0" y="24"/>
                  </a:lnTo>
                  <a:lnTo>
                    <a:pt x="0" y="31"/>
                  </a:lnTo>
                  <a:lnTo>
                    <a:pt x="0" y="38"/>
                  </a:lnTo>
                  <a:lnTo>
                    <a:pt x="1" y="47"/>
                  </a:lnTo>
                  <a:lnTo>
                    <a:pt x="3" y="57"/>
                  </a:lnTo>
                  <a:lnTo>
                    <a:pt x="5" y="70"/>
                  </a:lnTo>
                  <a:lnTo>
                    <a:pt x="9" y="81"/>
                  </a:lnTo>
                  <a:lnTo>
                    <a:pt x="13" y="94"/>
                  </a:lnTo>
                  <a:lnTo>
                    <a:pt x="19" y="108"/>
                  </a:lnTo>
                  <a:lnTo>
                    <a:pt x="26" y="123"/>
                  </a:lnTo>
                  <a:lnTo>
                    <a:pt x="35" y="138"/>
                  </a:lnTo>
                  <a:lnTo>
                    <a:pt x="46" y="154"/>
                  </a:lnTo>
                  <a:lnTo>
                    <a:pt x="58" y="169"/>
                  </a:lnTo>
                  <a:lnTo>
                    <a:pt x="72" y="186"/>
                  </a:lnTo>
                  <a:lnTo>
                    <a:pt x="72" y="184"/>
                  </a:lnTo>
                  <a:lnTo>
                    <a:pt x="73" y="180"/>
                  </a:lnTo>
                  <a:lnTo>
                    <a:pt x="76" y="174"/>
                  </a:lnTo>
                  <a:lnTo>
                    <a:pt x="78" y="165"/>
                  </a:lnTo>
                  <a:lnTo>
                    <a:pt x="80" y="156"/>
                  </a:lnTo>
                  <a:lnTo>
                    <a:pt x="83" y="145"/>
                  </a:lnTo>
                  <a:lnTo>
                    <a:pt x="85" y="132"/>
                  </a:lnTo>
                  <a:lnTo>
                    <a:pt x="86" y="119"/>
                  </a:lnTo>
                  <a:lnTo>
                    <a:pt x="86" y="104"/>
                  </a:lnTo>
                  <a:lnTo>
                    <a:pt x="86" y="89"/>
                  </a:lnTo>
                  <a:lnTo>
                    <a:pt x="85" y="73"/>
                  </a:lnTo>
                  <a:lnTo>
                    <a:pt x="83" y="58"/>
                  </a:lnTo>
                  <a:lnTo>
                    <a:pt x="77" y="42"/>
                  </a:lnTo>
                  <a:lnTo>
                    <a:pt x="71" y="28"/>
                  </a:lnTo>
                  <a:lnTo>
                    <a:pt x="62" y="13"/>
                  </a:lnTo>
                  <a:lnTo>
                    <a:pt x="51" y="0"/>
                  </a:lnTo>
                  <a:lnTo>
                    <a:pt x="51" y="2"/>
                  </a:lnTo>
                  <a:lnTo>
                    <a:pt x="51" y="6"/>
                  </a:lnTo>
                  <a:lnTo>
                    <a:pt x="51" y="12"/>
                  </a:lnTo>
                  <a:lnTo>
                    <a:pt x="53" y="21"/>
                  </a:lnTo>
                  <a:lnTo>
                    <a:pt x="53" y="31"/>
                  </a:lnTo>
                  <a:lnTo>
                    <a:pt x="53" y="40"/>
                  </a:lnTo>
                  <a:lnTo>
                    <a:pt x="51" y="49"/>
                  </a:lnTo>
                  <a:lnTo>
                    <a:pt x="50" y="58"/>
                  </a:lnTo>
                  <a:lnTo>
                    <a:pt x="48" y="65"/>
                  </a:lnTo>
                  <a:lnTo>
                    <a:pt x="45" y="70"/>
                  </a:lnTo>
                  <a:lnTo>
                    <a:pt x="40" y="71"/>
                  </a:lnTo>
                  <a:lnTo>
                    <a:pt x="35" y="70"/>
                  </a:lnTo>
                  <a:lnTo>
                    <a:pt x="28" y="64"/>
                  </a:lnTo>
                  <a:lnTo>
                    <a:pt x="20" y="54"/>
                  </a:lnTo>
                  <a:lnTo>
                    <a:pt x="11" y="38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84" name="picture 3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386" name="textbox 386"/>
          <p:cNvSpPr/>
          <p:nvPr/>
        </p:nvSpPr>
        <p:spPr>
          <a:xfrm>
            <a:off x="1516557" y="1671650"/>
            <a:ext cx="153035" cy="13798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0000"/>
              </a:lnSpc>
            </a:pPr>
            <a:r>
              <a:rPr sz="1700" kern="0" spc="-100" dirty="0">
                <a:solidFill>
                  <a:srgbClr val="4472C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⁜</a:t>
            </a:r>
            <a:endParaRPr sz="1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221000"/>
              </a:lnSpc>
              <a:spcBef>
                <a:spcPts val="10"/>
              </a:spcBef>
            </a:pPr>
            <a:r>
              <a:rPr sz="1700" kern="0" spc="-100" dirty="0">
                <a:solidFill>
                  <a:srgbClr val="4472C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⁜</a:t>
            </a:r>
            <a:r>
              <a:rPr sz="1700" kern="0" spc="-10" dirty="0">
                <a:solidFill>
                  <a:srgbClr val="4472C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-100" dirty="0">
                <a:solidFill>
                  <a:srgbClr val="4472C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⁜</a:t>
            </a:r>
            <a:endParaRPr sz="1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388" name="textbox 388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0" name="textbox 390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92" name="path 392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3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775959" y="1623060"/>
            <a:ext cx="1002792" cy="370331"/>
          </a:xfrm>
          <a:prstGeom prst="rect">
            <a:avLst/>
          </a:prstGeom>
        </p:spPr>
      </p:pic>
      <p:sp>
        <p:nvSpPr>
          <p:cNvPr id="396" name="textbox 396"/>
          <p:cNvSpPr/>
          <p:nvPr/>
        </p:nvSpPr>
        <p:spPr>
          <a:xfrm>
            <a:off x="1130909" y="1176045"/>
            <a:ext cx="5490845" cy="18516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tabLst>
                <a:tab pos="228600" algn="l"/>
              </a:tabLst>
            </a:pPr>
            <a:r>
              <a:rPr sz="2400" kern="0" spc="0" dirty="0">
                <a:solidFill>
                  <a:srgbClr val="703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400" kern="0" spc="160" dirty="0">
                <a:solidFill>
                  <a:srgbClr val="703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400" kern="0" spc="-10" dirty="0">
                <a:solidFill>
                  <a:srgbClr val="703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符号串的长度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 rtl="0" eaLnBrk="0">
              <a:lnSpc>
                <a:spcPct val="90000"/>
              </a:lnSpc>
              <a:spcBef>
                <a:spcPts val="1160"/>
              </a:spcBef>
            </a:pP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符号串中符号的个数，记为</a:t>
            </a:r>
            <a:r>
              <a:rPr sz="1800" kern="0" spc="2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| s</a:t>
            </a:r>
            <a:r>
              <a:rPr sz="1800" kern="0" spc="1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|                 |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ε</a:t>
            </a:r>
            <a:r>
              <a:rPr sz="1800" kern="0" spc="1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|</a:t>
            </a:r>
            <a:r>
              <a:rPr sz="1800" kern="0" spc="2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=0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  <a:spcBef>
                <a:spcPts val="725"/>
              </a:spcBef>
              <a:tabLst>
                <a:tab pos="228600" algn="l"/>
              </a:tabLst>
            </a:pPr>
            <a:r>
              <a:rPr sz="2400" kern="0" spc="0" dirty="0">
                <a:solidFill>
                  <a:srgbClr val="703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400" kern="0" spc="160" dirty="0">
                <a:solidFill>
                  <a:srgbClr val="703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400" kern="0" spc="-10" dirty="0">
                <a:solidFill>
                  <a:srgbClr val="703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符号串的连接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9000"/>
              </a:lnSpc>
            </a:pPr>
            <a:endParaRPr sz="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47040" algn="l" rtl="0" eaLnBrk="0">
              <a:lnSpc>
                <a:spcPct val="88000"/>
              </a:lnSpc>
            </a:pP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把 y 的符号写在x 的符号之后得到的新符号串 </a:t>
            </a:r>
            <a:r>
              <a:rPr sz="1800" b="1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xy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98" name="picture 3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43609" y="2289987"/>
            <a:ext cx="216408" cy="223723"/>
          </a:xfrm>
          <a:prstGeom prst="rect">
            <a:avLst/>
          </a:prstGeom>
        </p:spPr>
      </p:pic>
      <p:pic>
        <p:nvPicPr>
          <p:cNvPr id="400" name="picture 4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43609" y="1212519"/>
            <a:ext cx="216408" cy="223723"/>
          </a:xfrm>
          <a:prstGeom prst="rect">
            <a:avLst/>
          </a:prstGeom>
        </p:spPr>
      </p:pic>
      <p:pic>
        <p:nvPicPr>
          <p:cNvPr id="402" name="picture 4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404" name="picture 4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406" name="textbox 406"/>
          <p:cNvSpPr/>
          <p:nvPr/>
        </p:nvSpPr>
        <p:spPr>
          <a:xfrm>
            <a:off x="1655064" y="3749040"/>
            <a:ext cx="5942329" cy="416559"/>
          </a:xfrm>
          <a:prstGeom prst="rect">
            <a:avLst/>
          </a:prstGeom>
          <a:solidFill>
            <a:srgbClr val="FFFFC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5250" algn="l" rtl="0" eaLnBrk="0">
              <a:lnSpc>
                <a:spcPct val="90000"/>
              </a:lnSpc>
              <a:spcBef>
                <a:spcPts val="5"/>
              </a:spcBef>
            </a:pP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对于任意一个符号串s，有</a:t>
            </a:r>
            <a:r>
              <a:rPr sz="2100" kern="0" spc="3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| ε s</a:t>
            </a:r>
            <a:r>
              <a:rPr sz="2100" kern="0" spc="1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|=|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ε</a:t>
            </a:r>
            <a:r>
              <a:rPr sz="2100" kern="0" spc="1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|=|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2100" kern="0" spc="1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|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8" name="textbox 408"/>
          <p:cNvSpPr/>
          <p:nvPr/>
        </p:nvSpPr>
        <p:spPr>
          <a:xfrm>
            <a:off x="1658111" y="3174491"/>
            <a:ext cx="4117975" cy="417830"/>
          </a:xfrm>
          <a:prstGeom prst="rect">
            <a:avLst/>
          </a:prstGeom>
          <a:solidFill>
            <a:srgbClr val="FFFFC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/>
        </p:txBody>
      </p:sp>
      <p:sp>
        <p:nvSpPr>
          <p:cNvPr id="410" name="rect 410"/>
          <p:cNvSpPr/>
          <p:nvPr/>
        </p:nvSpPr>
        <p:spPr>
          <a:xfrm>
            <a:off x="4709159" y="3177540"/>
            <a:ext cx="914400" cy="414527"/>
          </a:xfrm>
          <a:prstGeom prst="rect">
            <a:avLst/>
          </a:prstGeom>
          <a:solidFill>
            <a:srgbClr val="FFFFC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2" name="textbox 412"/>
          <p:cNvSpPr/>
          <p:nvPr/>
        </p:nvSpPr>
        <p:spPr>
          <a:xfrm>
            <a:off x="1739687" y="3247371"/>
            <a:ext cx="3896995" cy="3060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 x=00</a:t>
            </a:r>
            <a:r>
              <a:rPr sz="2100" kern="0" spc="-3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，y=11，则</a:t>
            </a:r>
            <a:r>
              <a:rPr sz="2100" kern="0" spc="1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xy</a:t>
            </a:r>
            <a:r>
              <a:rPr sz="2100" kern="0" spc="-3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sz="2100" kern="0" spc="-1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0011   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14" name="textbox 414"/>
          <p:cNvSpPr/>
          <p:nvPr/>
        </p:nvSpPr>
        <p:spPr>
          <a:xfrm>
            <a:off x="441528" y="464566"/>
            <a:ext cx="2306954" cy="4705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符号串的运算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16" name="picture 4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418" name="path 418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0" name="textbox 420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2" name="textbox 422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4" name="path 424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box 426"/>
          <p:cNvSpPr/>
          <p:nvPr/>
        </p:nvSpPr>
        <p:spPr>
          <a:xfrm>
            <a:off x="781939" y="1171861"/>
            <a:ext cx="7606665" cy="21793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tabLst>
                <a:tab pos="228600" algn="l"/>
              </a:tabLst>
            </a:pPr>
            <a:r>
              <a:rPr sz="2400" kern="0" spc="0" dirty="0">
                <a:solidFill>
                  <a:srgbClr val="703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400" kern="0" spc="170" dirty="0">
                <a:solidFill>
                  <a:srgbClr val="703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400" kern="0" spc="-10" dirty="0">
                <a:solidFill>
                  <a:srgbClr val="703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符号串的</a:t>
            </a:r>
            <a:r>
              <a:rPr sz="2400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方幂</a:t>
            </a:r>
            <a:r>
              <a:rPr sz="2400" kern="0" spc="-10" dirty="0">
                <a:solidFill>
                  <a:srgbClr val="703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运算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 rtl="0" eaLnBrk="0">
              <a:lnSpc>
                <a:spcPct val="100000"/>
              </a:lnSpc>
              <a:spcBef>
                <a:spcPts val="1475"/>
              </a:spcBef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符号串s自身连接n次得到符号串s</a:t>
            </a:r>
            <a:r>
              <a:rPr sz="2100" kern="0" spc="-10" baseline="30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300" kern="0" spc="3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定义为 ss</a:t>
            </a:r>
            <a:r>
              <a:rPr sz="2100" kern="0" spc="-3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…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 ，包括n个s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24610" algn="l" rtl="0" eaLnBrk="0">
              <a:lnSpc>
                <a:spcPct val="89000"/>
              </a:lnSpc>
              <a:spcBef>
                <a:spcPts val="635"/>
              </a:spcBef>
            </a:pPr>
            <a:r>
              <a:rPr sz="2100" kern="0" spc="-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2100" kern="0" spc="10" baseline="27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1300" kern="0" spc="-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=ε</a:t>
            </a:r>
            <a:r>
              <a:rPr sz="2100" kern="0" spc="-3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2100" kern="0" spc="-80" baseline="27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1300" kern="0" spc="-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=s，</a:t>
            </a:r>
            <a:r>
              <a:rPr sz="2100" kern="0" spc="-5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2100" kern="0" spc="-90" baseline="27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1300" kern="0" spc="-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=ss，</a:t>
            </a:r>
            <a:r>
              <a:rPr sz="2100" kern="0" spc="-3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9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ⅆⅆ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315720" algn="l" rtl="0" eaLnBrk="0">
              <a:lnSpc>
                <a:spcPts val="2720"/>
              </a:lnSpc>
            </a:pPr>
            <a:r>
              <a:rPr sz="21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设s=01，则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324610" algn="l" rtl="0" eaLnBrk="0">
              <a:lnSpc>
                <a:spcPts val="2725"/>
              </a:lnSpc>
              <a:spcBef>
                <a:spcPts val="65"/>
              </a:spcBef>
            </a:pPr>
            <a:r>
              <a:rPr sz="2100" kern="0" spc="-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2100" kern="0" spc="-50" baseline="40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1300" kern="0" spc="-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=ε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8" name="picture 4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94639" y="1208359"/>
            <a:ext cx="216624" cy="223946"/>
          </a:xfrm>
          <a:prstGeom prst="rect">
            <a:avLst/>
          </a:prstGeom>
        </p:spPr>
      </p:pic>
      <p:pic>
        <p:nvPicPr>
          <p:cNvPr id="430" name="picture 4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432" name="picture 4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434" name="textbox 434"/>
          <p:cNvSpPr/>
          <p:nvPr/>
        </p:nvSpPr>
        <p:spPr>
          <a:xfrm>
            <a:off x="435127" y="462153"/>
            <a:ext cx="2306954" cy="4705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符号串的运算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6" name="textbox 436"/>
          <p:cNvSpPr/>
          <p:nvPr/>
        </p:nvSpPr>
        <p:spPr>
          <a:xfrm>
            <a:off x="2094166" y="3298914"/>
            <a:ext cx="1064260" cy="9436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2100" kern="0" spc="-60" baseline="27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1300" kern="0" spc="-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=01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ts val="2725"/>
              </a:lnSpc>
            </a:pP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2100" kern="0" spc="-60" baseline="28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1300" kern="0" spc="-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=0101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7145" algn="l" rtl="0" eaLnBrk="0">
              <a:lnSpc>
                <a:spcPts val="730"/>
              </a:lnSpc>
            </a:pP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……</a:t>
            </a:r>
            <a:endParaRPr sz="21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38" name="picture 4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440" name="path 440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2" name="textbox 442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4" name="textbox 444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46" name="path 446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8"/>
          <p:cNvSpPr/>
          <p:nvPr/>
        </p:nvSpPr>
        <p:spPr>
          <a:xfrm>
            <a:off x="753262" y="1178712"/>
            <a:ext cx="6440804" cy="13233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tabLst>
                <a:tab pos="228600" algn="l"/>
              </a:tabLst>
            </a:pPr>
            <a:r>
              <a:rPr sz="2400" kern="0" spc="0" dirty="0">
                <a:solidFill>
                  <a:srgbClr val="703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400" kern="0" spc="170" dirty="0">
                <a:solidFill>
                  <a:srgbClr val="703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400" kern="0" spc="-10" dirty="0">
                <a:solidFill>
                  <a:srgbClr val="703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符号串集合的</a:t>
            </a:r>
            <a:r>
              <a:rPr sz="2400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乘积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71550" indent="2540" algn="l" rtl="0" eaLnBrk="0">
              <a:lnSpc>
                <a:spcPct val="134000"/>
              </a:lnSpc>
              <a:spcBef>
                <a:spcPts val="5"/>
              </a:spcBef>
            </a:pPr>
            <a:r>
              <a:rPr sz="21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设A、</a:t>
            </a:r>
            <a:r>
              <a:rPr sz="2100" kern="0" spc="-3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B为符号串集合，则A和B的乘积定义为：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AB＝{ xy</a:t>
            </a:r>
            <a:r>
              <a:rPr sz="2100" kern="0" spc="1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|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x∈A, y∈B }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50" name="picture 4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65962" y="1215186"/>
            <a:ext cx="216408" cy="223723"/>
          </a:xfrm>
          <a:prstGeom prst="rect">
            <a:avLst/>
          </a:prstGeom>
        </p:spPr>
      </p:pic>
      <p:pic>
        <p:nvPicPr>
          <p:cNvPr id="452" name="picture 4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454" name="picture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456" name="textbox 456"/>
          <p:cNvSpPr/>
          <p:nvPr/>
        </p:nvSpPr>
        <p:spPr>
          <a:xfrm>
            <a:off x="2663964" y="3478631"/>
            <a:ext cx="2760979" cy="9550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3200" kern="0" spc="-50" baseline="-8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</a:t>
            </a:r>
            <a:r>
              <a:rPr sz="2000" kern="0" spc="3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200" kern="0" spc="-50" baseline="-8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5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 a0,</a:t>
            </a:r>
            <a:r>
              <a:rPr sz="2100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5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a1,</a:t>
            </a:r>
            <a:r>
              <a:rPr sz="2100" kern="0" spc="1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5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b0,</a:t>
            </a:r>
            <a:r>
              <a:rPr sz="2100" kern="0" spc="17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5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b1</a:t>
            </a:r>
            <a:r>
              <a:rPr sz="2100" kern="0" spc="7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5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 rtl="0" eaLnBrk="0">
              <a:lnSpc>
                <a:spcPts val="5080"/>
              </a:lnSpc>
            </a:pPr>
            <a:r>
              <a:rPr sz="3200" kern="0" spc="-60" baseline="-25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</a:t>
            </a:r>
            <a:r>
              <a:rPr sz="2000" kern="0" spc="2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200" kern="0" spc="-60" baseline="-25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6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 0a,</a:t>
            </a:r>
            <a:r>
              <a:rPr sz="2100" kern="0" spc="22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6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1a,</a:t>
            </a:r>
            <a:r>
              <a:rPr sz="2100" kern="0" spc="9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7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0b,</a:t>
            </a:r>
            <a:r>
              <a:rPr sz="2100" kern="0" spc="20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7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1b</a:t>
            </a:r>
            <a:r>
              <a:rPr sz="2100" kern="0" spc="8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7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8" name="group 18"/>
          <p:cNvGrpSpPr/>
          <p:nvPr/>
        </p:nvGrpSpPr>
        <p:grpSpPr>
          <a:xfrm rot="21600000">
            <a:off x="7140812" y="2798859"/>
            <a:ext cx="1491774" cy="1461448"/>
            <a:chOff x="0" y="0"/>
            <a:chExt cx="1491774" cy="1461448"/>
          </a:xfrm>
        </p:grpSpPr>
        <p:sp>
          <p:nvSpPr>
            <p:cNvPr id="458" name="path 458"/>
            <p:cNvSpPr/>
            <p:nvPr/>
          </p:nvSpPr>
          <p:spPr>
            <a:xfrm>
              <a:off x="3698" y="2252"/>
              <a:ext cx="1484376" cy="1456943"/>
            </a:xfrm>
            <a:custGeom>
              <a:avLst/>
              <a:gdLst/>
              <a:ahLst/>
              <a:cxnLst/>
              <a:rect l="0" t="0" r="0" b="0"/>
              <a:pathLst>
                <a:path w="2337" h="2294">
                  <a:moveTo>
                    <a:pt x="0" y="792"/>
                  </a:moveTo>
                  <a:lnTo>
                    <a:pt x="623" y="777"/>
                  </a:lnTo>
                  <a:lnTo>
                    <a:pt x="446" y="218"/>
                  </a:lnTo>
                  <a:lnTo>
                    <a:pt x="960" y="548"/>
                  </a:lnTo>
                  <a:lnTo>
                    <a:pt x="1168" y="0"/>
                  </a:lnTo>
                  <a:lnTo>
                    <a:pt x="1377" y="548"/>
                  </a:lnTo>
                  <a:lnTo>
                    <a:pt x="1891" y="218"/>
                  </a:lnTo>
                  <a:lnTo>
                    <a:pt x="1714" y="777"/>
                  </a:lnTo>
                  <a:lnTo>
                    <a:pt x="2337" y="792"/>
                  </a:lnTo>
                  <a:lnTo>
                    <a:pt x="1842" y="1147"/>
                  </a:lnTo>
                  <a:lnTo>
                    <a:pt x="2337" y="1501"/>
                  </a:lnTo>
                  <a:lnTo>
                    <a:pt x="1714" y="1516"/>
                  </a:lnTo>
                  <a:lnTo>
                    <a:pt x="1891" y="2075"/>
                  </a:lnTo>
                  <a:lnTo>
                    <a:pt x="1377" y="1745"/>
                  </a:lnTo>
                  <a:lnTo>
                    <a:pt x="1168" y="2294"/>
                  </a:lnTo>
                  <a:lnTo>
                    <a:pt x="960" y="1745"/>
                  </a:lnTo>
                  <a:lnTo>
                    <a:pt x="446" y="2075"/>
                  </a:lnTo>
                  <a:lnTo>
                    <a:pt x="623" y="1516"/>
                  </a:lnTo>
                  <a:lnTo>
                    <a:pt x="0" y="1501"/>
                  </a:lnTo>
                  <a:lnTo>
                    <a:pt x="494" y="1147"/>
                  </a:lnTo>
                  <a:lnTo>
                    <a:pt x="0" y="792"/>
                  </a:lnTo>
                  <a:close/>
                </a:path>
              </a:pathLst>
            </a:custGeom>
            <a:solidFill>
              <a:srgbClr val="5B9BD5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60" name="path 460"/>
            <p:cNvSpPr/>
            <p:nvPr/>
          </p:nvSpPr>
          <p:spPr>
            <a:xfrm>
              <a:off x="0" y="0"/>
              <a:ext cx="1491774" cy="1461448"/>
            </a:xfrm>
            <a:custGeom>
              <a:avLst/>
              <a:gdLst/>
              <a:ahLst/>
              <a:cxnLst/>
              <a:rect l="0" t="0" r="0" b="0"/>
              <a:pathLst>
                <a:path w="2349" h="2301">
                  <a:moveTo>
                    <a:pt x="629" y="780"/>
                  </a:moveTo>
                  <a:lnTo>
                    <a:pt x="452" y="222"/>
                  </a:lnTo>
                  <a:lnTo>
                    <a:pt x="966" y="552"/>
                  </a:lnTo>
                  <a:lnTo>
                    <a:pt x="1174" y="3"/>
                  </a:lnTo>
                  <a:lnTo>
                    <a:pt x="1382" y="552"/>
                  </a:lnTo>
                  <a:lnTo>
                    <a:pt x="1897" y="222"/>
                  </a:lnTo>
                  <a:lnTo>
                    <a:pt x="1720" y="780"/>
                  </a:lnTo>
                  <a:moveTo>
                    <a:pt x="2343" y="796"/>
                  </a:moveTo>
                  <a:lnTo>
                    <a:pt x="1848" y="1150"/>
                  </a:lnTo>
                  <a:lnTo>
                    <a:pt x="2343" y="1505"/>
                  </a:lnTo>
                  <a:moveTo>
                    <a:pt x="1720" y="1520"/>
                  </a:moveTo>
                  <a:lnTo>
                    <a:pt x="1897" y="2078"/>
                  </a:lnTo>
                  <a:lnTo>
                    <a:pt x="1382" y="1749"/>
                  </a:lnTo>
                  <a:lnTo>
                    <a:pt x="1174" y="2297"/>
                  </a:lnTo>
                  <a:lnTo>
                    <a:pt x="966" y="1749"/>
                  </a:lnTo>
                  <a:lnTo>
                    <a:pt x="452" y="2078"/>
                  </a:lnTo>
                  <a:lnTo>
                    <a:pt x="629" y="1520"/>
                  </a:lnTo>
                  <a:moveTo>
                    <a:pt x="5" y="1505"/>
                  </a:moveTo>
                  <a:lnTo>
                    <a:pt x="500" y="1150"/>
                  </a:lnTo>
                  <a:lnTo>
                    <a:pt x="5" y="796"/>
                  </a:lnTo>
                </a:path>
              </a:pathLst>
            </a:custGeom>
            <a:noFill/>
            <a:ln w="12700" cap="flat">
              <a:solidFill>
                <a:srgbClr val="41719C"/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62" name="textbox 462"/>
          <p:cNvSpPr/>
          <p:nvPr/>
        </p:nvSpPr>
        <p:spPr>
          <a:xfrm>
            <a:off x="435127" y="488442"/>
            <a:ext cx="3068954" cy="4705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符号串集合的运算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4" name="textbox 464"/>
          <p:cNvSpPr/>
          <p:nvPr/>
        </p:nvSpPr>
        <p:spPr>
          <a:xfrm>
            <a:off x="1872289" y="2873991"/>
            <a:ext cx="3496945" cy="3282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例如，A＝{ a,</a:t>
            </a:r>
            <a:r>
              <a:rPr sz="2100" kern="0" spc="2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 }，</a:t>
            </a:r>
            <a:r>
              <a:rPr sz="2100" kern="0" spc="-4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B={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2100" kern="0" spc="2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6" name="textbox 466"/>
          <p:cNvSpPr/>
          <p:nvPr/>
        </p:nvSpPr>
        <p:spPr>
          <a:xfrm>
            <a:off x="7654569" y="3146145"/>
            <a:ext cx="987425" cy="8172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7145" indent="-4445" algn="l" rtl="0" eaLnBrk="0">
              <a:lnSpc>
                <a:spcPct val="97000"/>
              </a:lnSpc>
            </a:pPr>
            <a:r>
              <a:rPr sz="1800" kern="0" spc="-5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注意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</a:t>
            </a:r>
            <a:r>
              <a:rPr sz="1800" kern="0" spc="-4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先后</a:t>
            </a:r>
            <a:endParaRPr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335" algn="l" rtl="0" eaLnBrk="0">
              <a:lnSpc>
                <a:spcPct val="95000"/>
              </a:lnSpc>
              <a:spcBef>
                <a:spcPts val="5"/>
              </a:spcBef>
            </a:pPr>
            <a:r>
              <a:rPr sz="1800" kern="0" spc="-5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顺序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68" name="path 468"/>
          <p:cNvSpPr/>
          <p:nvPr/>
        </p:nvSpPr>
        <p:spPr>
          <a:xfrm>
            <a:off x="8230003" y="3748406"/>
            <a:ext cx="396168" cy="22348"/>
          </a:xfrm>
          <a:custGeom>
            <a:avLst/>
            <a:gdLst/>
            <a:ahLst/>
            <a:cxnLst/>
            <a:rect l="0" t="0" r="0" b="0"/>
            <a:pathLst>
              <a:path w="623" h="35">
                <a:moveTo>
                  <a:pt x="623" y="9"/>
                </a:moveTo>
                <a:lnTo>
                  <a:pt x="0" y="25"/>
                </a:lnTo>
              </a:path>
            </a:pathLst>
          </a:custGeom>
          <a:noFill/>
          <a:ln w="12700" cap="flat">
            <a:solidFill>
              <a:srgbClr val="41719C"/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70" name="path 470"/>
          <p:cNvSpPr/>
          <p:nvPr/>
        </p:nvSpPr>
        <p:spPr>
          <a:xfrm>
            <a:off x="8229089" y="3288412"/>
            <a:ext cx="396168" cy="22348"/>
          </a:xfrm>
          <a:custGeom>
            <a:avLst/>
            <a:gdLst/>
            <a:ahLst/>
            <a:cxnLst/>
            <a:rect l="0" t="0" r="0" b="0"/>
            <a:pathLst>
              <a:path w="623" h="35">
                <a:moveTo>
                  <a:pt x="0" y="9"/>
                </a:moveTo>
                <a:lnTo>
                  <a:pt x="623" y="25"/>
                </a:lnTo>
              </a:path>
            </a:pathLst>
          </a:custGeom>
          <a:noFill/>
          <a:ln w="12700" cap="flat">
            <a:solidFill>
              <a:srgbClr val="41719C"/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72" name="picture 4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474" name="path 474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76" name="path 476"/>
          <p:cNvSpPr/>
          <p:nvPr/>
        </p:nvSpPr>
        <p:spPr>
          <a:xfrm>
            <a:off x="7144356" y="3288412"/>
            <a:ext cx="396169" cy="482342"/>
          </a:xfrm>
          <a:custGeom>
            <a:avLst/>
            <a:gdLst/>
            <a:ahLst/>
            <a:cxnLst/>
            <a:rect l="0" t="0" r="0" b="0"/>
            <a:pathLst>
              <a:path w="623" h="759">
                <a:moveTo>
                  <a:pt x="0" y="25"/>
                </a:moveTo>
                <a:lnTo>
                  <a:pt x="623" y="9"/>
                </a:lnTo>
                <a:moveTo>
                  <a:pt x="623" y="749"/>
                </a:moveTo>
                <a:lnTo>
                  <a:pt x="0" y="734"/>
                </a:lnTo>
              </a:path>
            </a:pathLst>
          </a:custGeom>
          <a:noFill/>
          <a:ln w="12700" cap="flat">
            <a:solidFill>
              <a:srgbClr val="41719C"/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78" name="textbox 478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0" name="textbox 480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82" name="path 482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box 484"/>
          <p:cNvSpPr/>
          <p:nvPr/>
        </p:nvSpPr>
        <p:spPr>
          <a:xfrm>
            <a:off x="435131" y="496957"/>
            <a:ext cx="7578725" cy="19361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tabLst>
                <a:tab pos="7565390" algn="l"/>
              </a:tabLst>
            </a:pPr>
            <a:r>
              <a:rPr sz="3000" u="sng" kern="0" spc="-1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符号串集合的运算</a:t>
            </a:r>
            <a:r>
              <a:rPr sz="3000" u="sng" kern="0" spc="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05130" algn="l" rtl="0" eaLnBrk="0">
              <a:lnSpc>
                <a:spcPct val="97000"/>
              </a:lnSpc>
              <a:spcBef>
                <a:spcPts val="725"/>
              </a:spcBef>
              <a:tabLst>
                <a:tab pos="621030" algn="l"/>
              </a:tabLst>
            </a:pPr>
            <a:r>
              <a:rPr sz="2400" kern="0" spc="0" dirty="0">
                <a:solidFill>
                  <a:srgbClr val="703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400" kern="0" spc="170" dirty="0">
                <a:solidFill>
                  <a:srgbClr val="703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400" kern="0" spc="-10" dirty="0">
                <a:solidFill>
                  <a:srgbClr val="703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符号串集合的</a:t>
            </a:r>
            <a:r>
              <a:rPr sz="2400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幂</a:t>
            </a:r>
            <a:r>
              <a:rPr sz="2400" kern="0" spc="-10" dirty="0">
                <a:solidFill>
                  <a:srgbClr val="703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运算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076325" algn="l" rtl="0" eaLnBrk="0">
              <a:lnSpc>
                <a:spcPct val="81000"/>
              </a:lnSpc>
              <a:spcBef>
                <a:spcPts val="1425"/>
              </a:spcBef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100" kern="0" spc="-10" baseline="30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0</a:t>
            </a:r>
            <a:r>
              <a:rPr sz="1300" kern="0" spc="2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={ε}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076325" algn="l" rtl="0" eaLnBrk="0">
              <a:lnSpc>
                <a:spcPts val="3080"/>
              </a:lnSpc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100" kern="0" spc="-10" baseline="1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=A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486" name="picture 4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40333" y="1256969"/>
            <a:ext cx="216408" cy="223723"/>
          </a:xfrm>
          <a:prstGeom prst="rect">
            <a:avLst/>
          </a:prstGeom>
        </p:spPr>
      </p:pic>
      <p:pic>
        <p:nvPicPr>
          <p:cNvPr id="488" name="picture 4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490" name="picture 4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492" name="textbox 492"/>
          <p:cNvSpPr/>
          <p:nvPr/>
        </p:nvSpPr>
        <p:spPr>
          <a:xfrm>
            <a:off x="1499082" y="2653905"/>
            <a:ext cx="7417434" cy="3384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100" kern="0" spc="-10" baseline="35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=AA                        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 0,1 }</a:t>
            </a:r>
            <a:r>
              <a:rPr sz="2100" kern="0" spc="-10" baseline="25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  </a:t>
            </a:r>
            <a:r>
              <a:rPr sz="1800" kern="0" spc="-1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{000,001,010,</a:t>
            </a:r>
            <a:r>
              <a:rPr sz="1800" kern="0" spc="-2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011,100,101,110,111}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494" name="table 494"/>
          <p:cNvGraphicFramePr>
            <a:graphicFrameLocks noGrp="1"/>
          </p:cNvGraphicFramePr>
          <p:nvPr/>
        </p:nvGraphicFramePr>
        <p:xfrm>
          <a:off x="3963670" y="3863085"/>
          <a:ext cx="4322445" cy="487680"/>
        </p:xfrm>
        <a:graphic>
          <a:graphicData uri="http://schemas.openxmlformats.org/drawingml/2006/table">
            <a:tbl>
              <a:tblPr>
                <a:solidFill>
                  <a:srgbClr val="8FAADC"/>
                </a:solidFill>
              </a:tblPr>
              <a:tblGrid>
                <a:gridCol w="4322445"/>
              </a:tblGrid>
              <a:tr h="47498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6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34620" algn="l" rtl="0" eaLnBrk="0">
                        <a:lnSpc>
                          <a:spcPct val="92000"/>
                        </a:lnSpc>
                        <a:spcBef>
                          <a:spcPts val="0"/>
                        </a:spcBef>
                      </a:pPr>
                      <a:r>
                        <a:rPr sz="2400" b="1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长度为</a:t>
                      </a:r>
                      <a:r>
                        <a:rPr sz="2400" b="1" i="1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400" b="1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的符号串构成的集合</a:t>
                      </a:r>
                      <a:endParaRPr sz="2400" dirty="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</a:tr>
            </a:tbl>
          </a:graphicData>
        </a:graphic>
      </p:graphicFrame>
      <p:pic>
        <p:nvPicPr>
          <p:cNvPr id="496" name="picture 4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498" name="textbox 498"/>
          <p:cNvSpPr/>
          <p:nvPr/>
        </p:nvSpPr>
        <p:spPr>
          <a:xfrm>
            <a:off x="1499082" y="3995601"/>
            <a:ext cx="1969135" cy="294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3200" kern="0" spc="-10" baseline="-7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100" kern="0" spc="0" baseline="20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2100" kern="0" spc="20" baseline="20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-1</a:t>
            </a:r>
            <a:r>
              <a:rPr sz="3200" kern="0" spc="20" baseline="-7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A=</a:t>
            </a:r>
            <a:r>
              <a:rPr sz="3200" kern="0" spc="0" baseline="-7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AA</a:t>
            </a:r>
            <a:r>
              <a:rPr sz="2100" kern="0" spc="0" baseline="20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2100" kern="0" spc="20" baseline="20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-1</a:t>
            </a:r>
            <a:endParaRPr sz="2100" baseline="20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500" name="textbox 500"/>
          <p:cNvSpPr/>
          <p:nvPr/>
        </p:nvSpPr>
        <p:spPr>
          <a:xfrm>
            <a:off x="1499082" y="3102215"/>
            <a:ext cx="1033780" cy="2889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100" kern="0" spc="-10" baseline="27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AAA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502" name="textbox 502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4" name="textbox 504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06" name="picture 5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539519" y="3738676"/>
            <a:ext cx="453176" cy="29070"/>
          </a:xfrm>
          <a:prstGeom prst="rect">
            <a:avLst/>
          </a:prstGeom>
        </p:spPr>
      </p:pic>
      <p:sp>
        <p:nvSpPr>
          <p:cNvPr id="508" name="path 508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rect 510"/>
          <p:cNvSpPr/>
          <p:nvPr/>
        </p:nvSpPr>
        <p:spPr>
          <a:xfrm>
            <a:off x="2404872" y="3166872"/>
            <a:ext cx="5853683" cy="341376"/>
          </a:xfrm>
          <a:prstGeom prst="rect">
            <a:avLst/>
          </a:prstGeom>
          <a:solidFill>
            <a:srgbClr val="FFFFEB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2" name="rect 512"/>
          <p:cNvSpPr/>
          <p:nvPr/>
        </p:nvSpPr>
        <p:spPr>
          <a:xfrm>
            <a:off x="2388107" y="3753611"/>
            <a:ext cx="5853683" cy="341375"/>
          </a:xfrm>
          <a:prstGeom prst="rect">
            <a:avLst/>
          </a:prstGeom>
          <a:solidFill>
            <a:srgbClr val="FFFFEB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4" name="textbox 514"/>
          <p:cNvSpPr/>
          <p:nvPr/>
        </p:nvSpPr>
        <p:spPr>
          <a:xfrm>
            <a:off x="733171" y="1219105"/>
            <a:ext cx="7400290" cy="28594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tabLst>
                <a:tab pos="228600" algn="l"/>
              </a:tabLst>
            </a:pPr>
            <a:r>
              <a:rPr sz="2400" kern="0" spc="0" dirty="0">
                <a:solidFill>
                  <a:srgbClr val="703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400" kern="0" spc="170" dirty="0">
                <a:solidFill>
                  <a:srgbClr val="703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400" kern="0" spc="-10" dirty="0">
                <a:solidFill>
                  <a:srgbClr val="703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符号串集合的</a:t>
            </a:r>
            <a:r>
              <a:rPr sz="2400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闭包</a:t>
            </a:r>
            <a:r>
              <a:rPr sz="2400" kern="0" spc="-10" dirty="0">
                <a:solidFill>
                  <a:srgbClr val="7030A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运算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03860" algn="l" rtl="0" eaLnBrk="0">
              <a:lnSpc>
                <a:spcPts val="2435"/>
              </a:lnSpc>
              <a:spcBef>
                <a:spcPts val="610"/>
              </a:spcBef>
            </a:pP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集合A的</a:t>
            </a:r>
            <a:r>
              <a:rPr sz="2000" kern="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正闭包</a:t>
            </a:r>
            <a:r>
              <a:rPr sz="2000" kern="0" spc="1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kern="0" spc="30" baseline="28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＋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</a:t>
            </a:r>
            <a:r>
              <a:rPr sz="2000" kern="0" spc="-1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kern="0" spc="-50" baseline="28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13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0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∪</a:t>
            </a:r>
            <a:r>
              <a:rPr sz="2000" kern="0" spc="-6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kern="0" spc="-60" baseline="28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13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0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∪</a:t>
            </a:r>
            <a:r>
              <a:rPr sz="2000" kern="0" spc="-6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kern="0" spc="-60" baseline="28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</a:t>
            </a:r>
            <a:r>
              <a:rPr sz="13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0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∪</a:t>
            </a:r>
            <a:r>
              <a:rPr sz="2000" kern="0" spc="-7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…… </a:t>
            </a:r>
            <a:r>
              <a:rPr sz="2000" kern="0" spc="-1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∪</a:t>
            </a:r>
            <a:r>
              <a:rPr sz="2000" kern="0" spc="-6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kern="0" spc="40" baseline="28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13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-1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∪</a:t>
            </a:r>
            <a:r>
              <a:rPr sz="2000" kern="0" spc="-7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……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4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03860" algn="l" rtl="0" eaLnBrk="0">
              <a:lnSpc>
                <a:spcPts val="2435"/>
              </a:lnSpc>
              <a:spcBef>
                <a:spcPts val="605"/>
              </a:spcBef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集合A的</a:t>
            </a:r>
            <a:r>
              <a:rPr sz="2000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闭包       </a:t>
            </a:r>
            <a:r>
              <a:rPr sz="2000" kern="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kern="0" spc="-20" baseline="28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*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</a:t>
            </a:r>
            <a:r>
              <a:rPr sz="2000" kern="0" spc="-2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kern="0" spc="-20" baseline="28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0</a:t>
            </a:r>
            <a:r>
              <a:rPr sz="13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∪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000" kern="0" spc="-20" baseline="28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endParaRPr sz="2000" baseline="28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3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75665" algn="l" rtl="0" eaLnBrk="0">
              <a:lnSpc>
                <a:spcPct val="94000"/>
              </a:lnSpc>
              <a:spcBef>
                <a:spcPts val="540"/>
              </a:spcBef>
            </a:pPr>
            <a:r>
              <a:rPr sz="2700" kern="0" spc="-20" baseline="-8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{0,1}</a:t>
            </a:r>
            <a:r>
              <a:rPr sz="1800" kern="0" spc="20" baseline="17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＋</a:t>
            </a:r>
            <a:r>
              <a:rPr sz="1800" kern="0" spc="-4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＝？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{0,1,00,11,01,10,000,001,010,011,100,101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,110,111,</a:t>
            </a:r>
            <a:r>
              <a:rPr sz="18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…,…}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7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4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5000"/>
              </a:lnSpc>
            </a:pPr>
            <a:r>
              <a:rPr sz="2700" kern="0" spc="-10" baseline="-4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{0,1}</a:t>
            </a:r>
            <a:r>
              <a:rPr sz="1800" kern="0" spc="-10" baseline="2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*</a:t>
            </a:r>
            <a:r>
              <a:rPr sz="2700" kern="0" spc="-10" baseline="-4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</a:t>
            </a:r>
            <a:r>
              <a:rPr sz="1700" kern="0" spc="4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{ε, 0,1,00,11,01,10,000,001,0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10,011,100,101,110,111,</a:t>
            </a:r>
            <a:r>
              <a:rPr sz="1800" kern="0" spc="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…,…}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516" name="picture 5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45871" y="1255603"/>
            <a:ext cx="216624" cy="223946"/>
          </a:xfrm>
          <a:prstGeom prst="rect">
            <a:avLst/>
          </a:prstGeom>
        </p:spPr>
      </p:pic>
      <p:pic>
        <p:nvPicPr>
          <p:cNvPr id="518" name="picture 5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520" name="picture 5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522" name="textbox 522"/>
          <p:cNvSpPr/>
          <p:nvPr/>
        </p:nvSpPr>
        <p:spPr>
          <a:xfrm>
            <a:off x="377828" y="469906"/>
            <a:ext cx="3068954" cy="4705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符号串集合的运算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24" name="picture 5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526" name="path 526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28" name="textbox 528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30" name="textbox 530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32" name="path 532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box 534"/>
          <p:cNvSpPr/>
          <p:nvPr/>
        </p:nvSpPr>
        <p:spPr>
          <a:xfrm>
            <a:off x="875791" y="1196568"/>
            <a:ext cx="5561965" cy="19697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100" kern="0" spc="-20" dirty="0">
                <a:solidFill>
                  <a:srgbClr val="2357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Σ</a:t>
            </a:r>
            <a:r>
              <a:rPr sz="2100" kern="0" spc="-20" dirty="0">
                <a:solidFill>
                  <a:srgbClr val="2357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的闭包</a:t>
            </a:r>
            <a:r>
              <a:rPr sz="2100" kern="0" spc="-20" dirty="0">
                <a:solidFill>
                  <a:srgbClr val="2357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Σ</a:t>
            </a:r>
            <a:r>
              <a:rPr sz="2100" kern="0" spc="-20" dirty="0">
                <a:solidFill>
                  <a:srgbClr val="2357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*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r" rtl="0" eaLnBrk="0">
              <a:lnSpc>
                <a:spcPct val="95000"/>
              </a:lnSpc>
              <a:spcBef>
                <a:spcPts val="1790"/>
              </a:spcBef>
            </a:pP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Σ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上的一切符号串（包括ε)组成的集合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  <a:spcBef>
                <a:spcPts val="635"/>
              </a:spcBef>
            </a:pPr>
            <a:r>
              <a:rPr sz="2100" kern="0" spc="-20" dirty="0">
                <a:solidFill>
                  <a:srgbClr val="2357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Σ</a:t>
            </a:r>
            <a:r>
              <a:rPr sz="2100" kern="0" spc="-20" dirty="0">
                <a:solidFill>
                  <a:srgbClr val="2357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的正闭包</a:t>
            </a:r>
            <a:r>
              <a:rPr sz="2100" kern="0" spc="-20" dirty="0">
                <a:solidFill>
                  <a:srgbClr val="2357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Σ</a:t>
            </a:r>
            <a:r>
              <a:rPr sz="2100" kern="0" spc="-20" baseline="27000" dirty="0">
                <a:solidFill>
                  <a:srgbClr val="2357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+</a:t>
            </a:r>
            <a:endParaRPr sz="2100" baseline="27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69265" algn="l" rtl="0" eaLnBrk="0">
              <a:lnSpc>
                <a:spcPct val="97000"/>
              </a:lnSpc>
            </a:pP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Σ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上的除ε外的所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有符号串组成的集合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36" name="picture 5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538" name="picture 5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540" name="textbox 540"/>
          <p:cNvSpPr/>
          <p:nvPr/>
        </p:nvSpPr>
        <p:spPr>
          <a:xfrm>
            <a:off x="2260091" y="3933444"/>
            <a:ext cx="5029200" cy="443865"/>
          </a:xfrm>
          <a:prstGeom prst="rect">
            <a:avLst/>
          </a:prstGeom>
          <a:solidFill>
            <a:srgbClr val="FFFFC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0800" algn="l" rtl="0" eaLnBrk="0">
              <a:lnSpc>
                <a:spcPct val="87000"/>
              </a:lnSpc>
              <a:spcBef>
                <a:spcPts val="5"/>
              </a:spcBef>
            </a:pP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Σ</a:t>
            </a:r>
            <a:r>
              <a:rPr sz="2100" kern="0" spc="60" baseline="45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+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=</a:t>
            </a:r>
            <a:r>
              <a:rPr sz="2300" kern="0" spc="-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Σ</a:t>
            </a:r>
            <a:r>
              <a:rPr sz="2100" kern="0" spc="60" baseline="45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*</a:t>
            </a:r>
            <a:r>
              <a:rPr sz="1300" kern="0" spc="2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−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{</a:t>
            </a:r>
            <a:r>
              <a:rPr sz="2500" kern="0" spc="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ε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}</a:t>
            </a:r>
            <a:r>
              <a:rPr sz="2300" kern="0" spc="-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=</a:t>
            </a:r>
            <a:r>
              <a:rPr sz="2300" kern="0" spc="-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ΣΣ</a:t>
            </a:r>
            <a:r>
              <a:rPr sz="2100" kern="0" spc="60" baseline="45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*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=</a:t>
            </a:r>
            <a:r>
              <a:rPr sz="2300" kern="0" spc="-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Σ   Σ</a:t>
            </a:r>
            <a:r>
              <a:rPr sz="2100" kern="0" spc="60" baseline="45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Σ</a:t>
            </a:r>
            <a:r>
              <a:rPr sz="2100" kern="0" spc="50" baseline="45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</a:t>
            </a:r>
            <a:r>
              <a:rPr sz="13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......</a:t>
            </a:r>
            <a:endParaRPr sz="2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542" name="picture 5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98297" y="4049095"/>
            <a:ext cx="224261" cy="272451"/>
          </a:xfrm>
          <a:prstGeom prst="rect">
            <a:avLst/>
          </a:prstGeom>
        </p:spPr>
      </p:pic>
      <p:pic>
        <p:nvPicPr>
          <p:cNvPr id="544" name="picture 5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880213" y="4049095"/>
            <a:ext cx="224261" cy="272451"/>
          </a:xfrm>
          <a:prstGeom prst="rect">
            <a:avLst/>
          </a:prstGeom>
        </p:spPr>
      </p:pic>
      <p:pic>
        <p:nvPicPr>
          <p:cNvPr id="546" name="picture 5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295859" y="4049095"/>
            <a:ext cx="224261" cy="272451"/>
          </a:xfrm>
          <a:prstGeom prst="rect">
            <a:avLst/>
          </a:prstGeom>
        </p:spPr>
      </p:pic>
      <p:sp>
        <p:nvSpPr>
          <p:cNvPr id="548" name="textbox 548"/>
          <p:cNvSpPr/>
          <p:nvPr/>
        </p:nvSpPr>
        <p:spPr>
          <a:xfrm>
            <a:off x="2260091" y="3265932"/>
            <a:ext cx="3373120" cy="501650"/>
          </a:xfrm>
          <a:prstGeom prst="rect">
            <a:avLst/>
          </a:prstGeom>
          <a:solidFill>
            <a:srgbClr val="FFFFC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6515" algn="l" rtl="0" eaLnBrk="0">
              <a:lnSpc>
                <a:spcPts val="2845"/>
              </a:lnSpc>
              <a:spcBef>
                <a:spcPts val="0"/>
              </a:spcBef>
              <a:tabLst>
                <a:tab pos="3350895" algn="l"/>
              </a:tabLst>
            </a:pP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550" name="picture 5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316829" y="3343125"/>
            <a:ext cx="3295138" cy="361590"/>
          </a:xfrm>
          <a:prstGeom prst="rect">
            <a:avLst/>
          </a:prstGeom>
        </p:spPr>
      </p:pic>
      <p:pic>
        <p:nvPicPr>
          <p:cNvPr id="552" name="picture 5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554" name="path 554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6" name="textbox 556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8" name="textbox 558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60" name="path 560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box 562"/>
          <p:cNvSpPr/>
          <p:nvPr/>
        </p:nvSpPr>
        <p:spPr>
          <a:xfrm>
            <a:off x="1588947" y="1358569"/>
            <a:ext cx="5494654" cy="13449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为某语言的字母表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 rtl="0" eaLnBrk="0">
              <a:lnSpc>
                <a:spcPct val="91000"/>
              </a:lnSpc>
              <a:spcBef>
                <a:spcPts val="710"/>
              </a:spcBef>
            </a:pPr>
            <a:r>
              <a:rPr sz="1800" kern="0" spc="-1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1800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</a:t>
            </a:r>
            <a:r>
              <a:rPr sz="1800" kern="0" spc="-3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1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{a,b,…,0,1,…,9, </a:t>
            </a:r>
            <a:r>
              <a:rPr sz="1800" kern="0" spc="-2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+,</a:t>
            </a:r>
            <a:r>
              <a:rPr sz="1800" kern="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－</a:t>
            </a:r>
            <a:r>
              <a:rPr sz="1800" kern="0" spc="-2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1800" kern="0" spc="-19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sz="1800" kern="0" spc="-2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,_/, ( , ), =</a:t>
            </a:r>
            <a:r>
              <a:rPr sz="1800" kern="0" spc="-25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2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… if,</a:t>
            </a:r>
            <a:r>
              <a:rPr sz="1800" kern="0" spc="8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2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else,for...}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3335" algn="l" rtl="0" eaLnBrk="0">
              <a:lnSpc>
                <a:spcPct val="97000"/>
              </a:lnSpc>
              <a:spcBef>
                <a:spcPts val="850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为单词集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8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98450" algn="l" rtl="0" eaLnBrk="0">
              <a:lnSpc>
                <a:spcPct val="91000"/>
              </a:lnSpc>
              <a:spcBef>
                <a:spcPts val="5"/>
              </a:spcBef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 ={if, else,for,……,&lt;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标识符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,&lt;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常量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&gt;,……}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564" name="picture 5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566" name="picture 5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568" name="textbox 568"/>
          <p:cNvSpPr/>
          <p:nvPr/>
        </p:nvSpPr>
        <p:spPr>
          <a:xfrm>
            <a:off x="485035" y="264667"/>
            <a:ext cx="8462009" cy="633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6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559675" algn="l" rtl="0" eaLnBrk="0">
              <a:lnSpc>
                <a:spcPct val="97000"/>
              </a:lnSpc>
              <a:spcBef>
                <a:spcPts val="5"/>
              </a:spcBef>
              <a:tabLst>
                <a:tab pos="7672705" algn="l"/>
              </a:tabLst>
            </a:pPr>
            <a:r>
              <a:rPr sz="1200" kern="0" spc="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1200" b="1" kern="0" spc="1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0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41935" algn="l" rtl="0" eaLnBrk="0">
              <a:lnSpc>
                <a:spcPct val="97000"/>
              </a:lnSpc>
              <a:tabLst>
                <a:tab pos="370840" algn="l"/>
              </a:tabLst>
            </a:pPr>
            <a:r>
              <a:rPr sz="1800" kern="0" spc="0" dirty="0">
                <a:solidFill>
                  <a:srgbClr val="0066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1800" kern="0" spc="-30" dirty="0">
                <a:solidFill>
                  <a:srgbClr val="0066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为什么对符号、符号</a:t>
            </a:r>
            <a:r>
              <a:rPr sz="1800" kern="0" spc="-40" dirty="0">
                <a:solidFill>
                  <a:srgbClr val="0066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串、符号串集合以及它们的运算感兴趣？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0" name="group 20"/>
          <p:cNvGrpSpPr/>
          <p:nvPr/>
        </p:nvGrpSpPr>
        <p:grpSpPr>
          <a:xfrm rot="21600000">
            <a:off x="497735" y="593871"/>
            <a:ext cx="229825" cy="212940"/>
            <a:chOff x="0" y="0"/>
            <a:chExt cx="229825" cy="212940"/>
          </a:xfrm>
        </p:grpSpPr>
        <p:sp>
          <p:nvSpPr>
            <p:cNvPr id="570" name="path 570"/>
            <p:cNvSpPr/>
            <p:nvPr/>
          </p:nvSpPr>
          <p:spPr>
            <a:xfrm>
              <a:off x="3660" y="2012"/>
              <a:ext cx="222503" cy="205740"/>
            </a:xfrm>
            <a:custGeom>
              <a:avLst/>
              <a:gdLst/>
              <a:ahLst/>
              <a:cxnLst/>
              <a:rect l="0" t="0" r="0" b="0"/>
              <a:pathLst>
                <a:path w="350" h="324">
                  <a:moveTo>
                    <a:pt x="0" y="123"/>
                  </a:moveTo>
                  <a:lnTo>
                    <a:pt x="133" y="123"/>
                  </a:lnTo>
                  <a:lnTo>
                    <a:pt x="175" y="0"/>
                  </a:lnTo>
                  <a:lnTo>
                    <a:pt x="216" y="123"/>
                  </a:lnTo>
                  <a:lnTo>
                    <a:pt x="350" y="123"/>
                  </a:lnTo>
                  <a:lnTo>
                    <a:pt x="242" y="200"/>
                  </a:lnTo>
                  <a:lnTo>
                    <a:pt x="283" y="324"/>
                  </a:lnTo>
                  <a:lnTo>
                    <a:pt x="175" y="247"/>
                  </a:lnTo>
                  <a:lnTo>
                    <a:pt x="66" y="324"/>
                  </a:lnTo>
                  <a:lnTo>
                    <a:pt x="108" y="20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FF3300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72" name="path 572"/>
            <p:cNvSpPr/>
            <p:nvPr/>
          </p:nvSpPr>
          <p:spPr>
            <a:xfrm>
              <a:off x="0" y="0"/>
              <a:ext cx="229825" cy="212940"/>
            </a:xfrm>
            <a:custGeom>
              <a:avLst/>
              <a:gdLst/>
              <a:ahLst/>
              <a:cxnLst/>
              <a:rect l="0" t="0" r="0" b="0"/>
              <a:pathLst>
                <a:path w="361" h="335">
                  <a:moveTo>
                    <a:pt x="5" y="126"/>
                  </a:moveTo>
                  <a:lnTo>
                    <a:pt x="139" y="126"/>
                  </a:lnTo>
                  <a:lnTo>
                    <a:pt x="180" y="3"/>
                  </a:lnTo>
                  <a:lnTo>
                    <a:pt x="222" y="126"/>
                  </a:lnTo>
                  <a:lnTo>
                    <a:pt x="356" y="126"/>
                  </a:lnTo>
                  <a:lnTo>
                    <a:pt x="247" y="203"/>
                  </a:lnTo>
                  <a:lnTo>
                    <a:pt x="289" y="327"/>
                  </a:lnTo>
                  <a:lnTo>
                    <a:pt x="180" y="250"/>
                  </a:lnTo>
                  <a:lnTo>
                    <a:pt x="72" y="327"/>
                  </a:lnTo>
                  <a:lnTo>
                    <a:pt x="114" y="203"/>
                  </a:lnTo>
                  <a:lnTo>
                    <a:pt x="5" y="126"/>
                  </a:lnTo>
                  <a:close/>
                </a:path>
              </a:pathLst>
            </a:custGeom>
            <a:noFill/>
            <a:ln w="12700" cap="flat">
              <a:solidFill>
                <a:srgbClr val="0037E8"/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574" name="path 574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76" name="picture 5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578" name="textbox 578"/>
          <p:cNvSpPr/>
          <p:nvPr/>
        </p:nvSpPr>
        <p:spPr>
          <a:xfrm>
            <a:off x="1588947" y="3142284"/>
            <a:ext cx="4217670" cy="6457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335" algn="l" rtl="0" eaLnBrk="0">
              <a:lnSpc>
                <a:spcPct val="97000"/>
              </a:lnSpc>
            </a:pP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语言的句子是定义在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上的符号串。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5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若令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为句子集合，则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 </a:t>
            </a:r>
            <a:r>
              <a:rPr sz="1800" kern="0" spc="-10" baseline="29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*</a:t>
            </a:r>
            <a:r>
              <a:rPr sz="11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 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序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 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 </a:t>
            </a:r>
            <a:r>
              <a:rPr sz="1800" kern="0" spc="-20" baseline="29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*</a:t>
            </a:r>
            <a:endParaRPr sz="1800" baseline="29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580" name="picture 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565278" y="1035236"/>
            <a:ext cx="1296245" cy="1522773"/>
          </a:xfrm>
          <a:prstGeom prst="rect">
            <a:avLst/>
          </a:prstGeom>
        </p:spPr>
      </p:pic>
      <p:sp>
        <p:nvSpPr>
          <p:cNvPr id="582" name="textbox 582"/>
          <p:cNvSpPr/>
          <p:nvPr/>
        </p:nvSpPr>
        <p:spPr>
          <a:xfrm>
            <a:off x="1702561" y="2786938"/>
            <a:ext cx="1153794" cy="2895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2080"/>
              </a:lnSpc>
            </a:pPr>
            <a:r>
              <a:rPr sz="1600" kern="0" spc="2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</a:t>
            </a:r>
            <a:r>
              <a:rPr sz="1600" kern="0" spc="2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</a:t>
            </a:r>
            <a:r>
              <a:rPr sz="1600" kern="0" spc="-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1600" kern="0" spc="220" baseline="35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*</a:t>
            </a:r>
            <a:r>
              <a:rPr sz="1000" kern="0" spc="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600" kern="0" spc="-10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84" name="path 584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86" name="textbox 586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8" name="table 588"/>
          <p:cNvGraphicFramePr>
            <a:graphicFrameLocks noGrp="1"/>
          </p:cNvGraphicFramePr>
          <p:nvPr/>
        </p:nvGraphicFramePr>
        <p:xfrm>
          <a:off x="1508505" y="2140966"/>
          <a:ext cx="7210425" cy="1437005"/>
        </p:xfrm>
        <a:graphic>
          <a:graphicData uri="http://schemas.openxmlformats.org/drawingml/2006/table">
            <a:tbl>
              <a:tblPr/>
              <a:tblGrid>
                <a:gridCol w="7210425"/>
              </a:tblGrid>
              <a:tr h="14243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sz="6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181100" indent="-954405" algn="l" rtl="0" eaLnBrk="0">
                        <a:lnSpc>
                          <a:spcPct val="140000"/>
                        </a:lnSpc>
                        <a:spcBef>
                          <a:spcPts val="0"/>
                        </a:spcBef>
                      </a:pPr>
                      <a:r>
                        <a:rPr sz="2000" b="1" kern="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终结符</a:t>
                      </a:r>
                      <a:r>
                        <a:rPr sz="20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sz="2000" b="1" i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terminal</a:t>
                      </a:r>
                      <a:r>
                        <a:rPr sz="2000" b="1" i="1" kern="0" spc="-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i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symbol</a:t>
                      </a:r>
                      <a:r>
                        <a:rPr sz="20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）是文法所定</a:t>
                      </a:r>
                      <a:r>
                        <a:rPr sz="20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义的语言的</a:t>
                      </a:r>
                      <a:r>
                        <a:rPr sz="2000" b="1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基本符号</a:t>
                      </a:r>
                      <a:r>
                        <a:rPr sz="20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</a:t>
                      </a:r>
                      <a:r>
                        <a:rPr sz="20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有时也称为</a:t>
                      </a:r>
                      <a:r>
                        <a:rPr sz="2000" b="1" i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token</a:t>
                      </a:r>
                      <a:endParaRPr sz="20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  <a:p>
                      <a:pPr algn="l" rtl="0" eaLnBrk="0">
                        <a:lnSpc>
                          <a:spcPct val="100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88595" algn="l" rtl="0" eaLnBrk="0">
                        <a:lnSpc>
                          <a:spcPct val="99000"/>
                        </a:lnSpc>
                        <a:tabLst>
                          <a:tab pos="368300" algn="l"/>
                        </a:tabLst>
                      </a:pP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	</a:t>
                      </a:r>
                      <a:r>
                        <a:rPr sz="2000" kern="0" spc="-3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例:</a:t>
                      </a:r>
                      <a:r>
                        <a:rPr sz="20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2000" b="1" i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V</a:t>
                      </a:r>
                      <a:r>
                        <a:rPr sz="2000" b="1" i="1" kern="0" spc="-20" baseline="-23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300" b="1" i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i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= </a:t>
                      </a:r>
                      <a:r>
                        <a:rPr sz="20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{ </a:t>
                      </a:r>
                      <a:r>
                        <a:rPr sz="2000" b="1" i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0,</a:t>
                      </a:r>
                      <a:r>
                        <a:rPr sz="2000" b="1" i="1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i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1, 2,</a:t>
                      </a:r>
                      <a:r>
                        <a:rPr sz="2000" b="1" i="1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i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……</a:t>
                      </a:r>
                      <a:r>
                        <a:rPr sz="2000" b="1" i="1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}</a:t>
                      </a:r>
                      <a:endParaRPr sz="20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90" name="picture 5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697143" y="3265051"/>
            <a:ext cx="180700" cy="186808"/>
          </a:xfrm>
          <a:prstGeom prst="rect">
            <a:avLst/>
          </a:prstGeom>
        </p:spPr>
      </p:pic>
      <p:pic>
        <p:nvPicPr>
          <p:cNvPr id="592" name="picture 5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594" name="picture 5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596" name="path 596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98" name="picture 5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359908" y="36576"/>
            <a:ext cx="3750563" cy="1165860"/>
          </a:xfrm>
          <a:prstGeom prst="rect">
            <a:avLst/>
          </a:prstGeom>
        </p:spPr>
      </p:pic>
      <p:graphicFrame>
        <p:nvGraphicFramePr>
          <p:cNvPr id="600" name="table 600"/>
          <p:cNvGraphicFramePr>
            <a:graphicFrameLocks noGrp="1"/>
          </p:cNvGraphicFramePr>
          <p:nvPr/>
        </p:nvGraphicFramePr>
        <p:xfrm>
          <a:off x="5356733" y="33401"/>
          <a:ext cx="3756660" cy="1172209"/>
        </p:xfrm>
        <a:graphic>
          <a:graphicData uri="http://schemas.openxmlformats.org/drawingml/2006/table">
            <a:tbl>
              <a:tblPr/>
              <a:tblGrid>
                <a:gridCol w="3756660"/>
              </a:tblGrid>
              <a:tr h="11658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98425" algn="l" rtl="0" eaLnBrk="0">
                        <a:lnSpc>
                          <a:spcPts val="1845"/>
                        </a:lnSpc>
                      </a:pP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无符号整数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 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→ 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数字串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</a:t>
                      </a:r>
                      <a:endParaRPr sz="15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98425" algn="l" rtl="0" eaLnBrk="0">
                        <a:lnSpc>
                          <a:spcPct val="96000"/>
                        </a:lnSpc>
                        <a:spcBef>
                          <a:spcPts val="1045"/>
                        </a:spcBef>
                      </a:pP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数字串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 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→ 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数字串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 &lt;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字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</a:t>
                      </a:r>
                      <a:r>
                        <a:rPr sz="15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  &lt;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</a:t>
                      </a:r>
                      <a:endParaRPr sz="15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98425" algn="l" rtl="0" eaLnBrk="0">
                        <a:lnSpc>
                          <a:spcPct val="96000"/>
                        </a:lnSpc>
                      </a:pP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</a:t>
                      </a: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→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0</a:t>
                      </a: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500" kern="0" spc="2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1</a:t>
                      </a:r>
                      <a:r>
                        <a:rPr sz="15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 2</a:t>
                      </a: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3</a:t>
                      </a: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500" kern="0" spc="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……</a:t>
                      </a: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sz="15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02" name="textbox 602"/>
          <p:cNvSpPr/>
          <p:nvPr/>
        </p:nvSpPr>
        <p:spPr>
          <a:xfrm>
            <a:off x="452272" y="477139"/>
            <a:ext cx="3322954" cy="4711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2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文法的形式定义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4" name="textbox 604"/>
          <p:cNvSpPr/>
          <p:nvPr/>
        </p:nvSpPr>
        <p:spPr>
          <a:xfrm>
            <a:off x="1532229" y="1148003"/>
            <a:ext cx="2673350" cy="2832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0000"/>
              </a:lnSpc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文法 </a:t>
            </a:r>
            <a:r>
              <a:rPr sz="18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 = (</a:t>
            </a:r>
            <a:r>
              <a:rPr sz="1800" b="1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1800" b="1" i="1" kern="0" spc="0" baseline="-17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2900" b="1" i="1" kern="0" spc="0" baseline="-11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8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1800" b="1" i="1" kern="0" spc="-10" baseline="-17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r>
              <a:rPr sz="2900" b="1" i="1" kern="0" spc="-10" baseline="-11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800" b="1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</a:t>
            </a:r>
            <a:r>
              <a:rPr sz="1800" b="1" i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800" b="1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1800" b="1" i="1" kern="0" spc="-2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b="1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2" name="group 22"/>
          <p:cNvGrpSpPr/>
          <p:nvPr/>
        </p:nvGrpSpPr>
        <p:grpSpPr>
          <a:xfrm rot="21600000">
            <a:off x="348750" y="1045944"/>
            <a:ext cx="1097771" cy="407483"/>
            <a:chOff x="0" y="0"/>
            <a:chExt cx="1097771" cy="407483"/>
          </a:xfrm>
        </p:grpSpPr>
        <p:pic>
          <p:nvPicPr>
            <p:cNvPr id="606" name="picture 60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1097771" cy="407483"/>
            </a:xfrm>
            <a:prstGeom prst="rect">
              <a:avLst/>
            </a:prstGeom>
          </p:spPr>
        </p:pic>
        <p:sp>
          <p:nvSpPr>
            <p:cNvPr id="608" name="textbox 608"/>
            <p:cNvSpPr/>
            <p:nvPr/>
          </p:nvSpPr>
          <p:spPr>
            <a:xfrm>
              <a:off x="-12700" y="-12700"/>
              <a:ext cx="1123314" cy="46545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9000"/>
                </a:lnSpc>
              </a:pPr>
              <a:endParaRPr sz="5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201295" algn="l" rtl="0" eaLnBrk="0">
                <a:lnSpc>
                  <a:spcPct val="95000"/>
                </a:lnSpc>
                <a:spcBef>
                  <a:spcPts val="0"/>
                </a:spcBef>
              </a:pPr>
              <a:r>
                <a:rPr sz="1800" b="1" kern="0" spc="-3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定义</a:t>
              </a:r>
              <a:r>
                <a:rPr sz="1800" b="1" kern="0" spc="-3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2.1</a:t>
              </a:r>
              <a:endParaRPr sz="1800" dirty="0">
                <a:latin typeface="Calibri" panose="020F0502020204030204"/>
                <a:ea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610" name="textbox 610"/>
          <p:cNvSpPr/>
          <p:nvPr/>
        </p:nvSpPr>
        <p:spPr>
          <a:xfrm>
            <a:off x="2297201" y="1559737"/>
            <a:ext cx="1671320" cy="294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1800" b="1" i="1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1800" b="1" i="1" kern="0" spc="-20" baseline="-2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r>
              <a:rPr sz="1100" b="1" i="1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：终结符号集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12" name="textbox 612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572" y="1106042"/>
            <a:ext cx="9139426" cy="4037457"/>
          </a:xfrm>
          <a:prstGeom prst="rect">
            <a:avLst/>
          </a:prstGeom>
        </p:spPr>
      </p:pic>
      <p:sp>
        <p:nvSpPr>
          <p:cNvPr id="28" name="textbox 28"/>
          <p:cNvSpPr/>
          <p:nvPr/>
        </p:nvSpPr>
        <p:spPr>
          <a:xfrm>
            <a:off x="522528" y="446659"/>
            <a:ext cx="1544955" cy="4718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结构框架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32" name="path 32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4" name="textbox 34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path 36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" name="table 614"/>
          <p:cNvGraphicFramePr>
            <a:graphicFrameLocks noGrp="1"/>
          </p:cNvGraphicFramePr>
          <p:nvPr/>
        </p:nvGraphicFramePr>
        <p:xfrm>
          <a:off x="1348486" y="2398522"/>
          <a:ext cx="7208520" cy="1437005"/>
        </p:xfrm>
        <a:graphic>
          <a:graphicData uri="http://schemas.openxmlformats.org/drawingml/2006/table">
            <a:tbl>
              <a:tblPr/>
              <a:tblGrid>
                <a:gridCol w="7208520"/>
              </a:tblGrid>
              <a:tr h="14243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sz="6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179830" indent="-953770" algn="l" rtl="0" eaLnBrk="0">
                        <a:lnSpc>
                          <a:spcPct val="135000"/>
                        </a:lnSpc>
                        <a:spcBef>
                          <a:spcPts val="5"/>
                        </a:spcBef>
                      </a:pPr>
                      <a:r>
                        <a:rPr sz="2000" b="1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非终结符</a:t>
                      </a:r>
                      <a:r>
                        <a:rPr sz="20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sz="2000" kern="0" spc="-4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2000" b="1" i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nonterminal</a:t>
                      </a:r>
                      <a:r>
                        <a:rPr sz="2000" b="1" i="1" kern="0" spc="-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)是用来表示语法成分的</a:t>
                      </a:r>
                      <a:r>
                        <a:rPr sz="2000" b="1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符号</a:t>
                      </a:r>
                      <a:r>
                        <a:rPr sz="20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</a:t>
                      </a:r>
                      <a:r>
                        <a:rPr sz="2000" b="1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有时也称为“语法变量</a:t>
                      </a:r>
                      <a:r>
                        <a:rPr sz="2000" kern="0" spc="-7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2000" b="1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endParaRPr sz="20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8732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  <a:tabLst>
                          <a:tab pos="368300" algn="l"/>
                        </a:tabLst>
                      </a:pP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	</a:t>
                      </a:r>
                      <a:r>
                        <a:rPr sz="2000" kern="0" spc="-3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20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例:</a:t>
                      </a:r>
                      <a:r>
                        <a:rPr sz="20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2000" b="1" i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V</a:t>
                      </a:r>
                      <a:r>
                        <a:rPr sz="2000" b="1" i="1" kern="0" spc="-30" baseline="-23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TN</a:t>
                      </a:r>
                      <a:r>
                        <a:rPr sz="1300" b="1" i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i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=</a:t>
                      </a:r>
                      <a:r>
                        <a:rPr sz="2000" b="1" i="1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{</a:t>
                      </a:r>
                      <a:r>
                        <a:rPr sz="2000" b="1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&lt;</a:t>
                      </a:r>
                      <a:r>
                        <a:rPr sz="20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数字</a:t>
                      </a:r>
                      <a:r>
                        <a:rPr sz="20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&gt;</a:t>
                      </a:r>
                      <a:r>
                        <a:rPr sz="2000" b="1" i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,&lt;</a:t>
                      </a:r>
                      <a:r>
                        <a:rPr sz="2100" b="1" i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数字串</a:t>
                      </a:r>
                      <a:r>
                        <a:rPr sz="2000" b="1" i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&gt;,&lt;</a:t>
                      </a:r>
                      <a:r>
                        <a:rPr sz="2100" b="1" i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无符号整数</a:t>
                      </a:r>
                      <a:r>
                        <a:rPr sz="2000" b="1" i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&gt;</a:t>
                      </a:r>
                      <a:r>
                        <a:rPr sz="2000" b="1" i="1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}</a:t>
                      </a:r>
                      <a:endParaRPr sz="20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16" name="picture 6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536234" y="3521972"/>
            <a:ext cx="180700" cy="186808"/>
          </a:xfrm>
          <a:prstGeom prst="rect">
            <a:avLst/>
          </a:prstGeom>
        </p:spPr>
      </p:pic>
      <p:pic>
        <p:nvPicPr>
          <p:cNvPr id="618" name="picture 6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620" name="picture 6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622" name="path 622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24" name="picture 6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359908" y="36576"/>
            <a:ext cx="3750563" cy="1165860"/>
          </a:xfrm>
          <a:prstGeom prst="rect">
            <a:avLst/>
          </a:prstGeom>
        </p:spPr>
      </p:pic>
      <p:graphicFrame>
        <p:nvGraphicFramePr>
          <p:cNvPr id="626" name="table 626"/>
          <p:cNvGraphicFramePr>
            <a:graphicFrameLocks noGrp="1"/>
          </p:cNvGraphicFramePr>
          <p:nvPr/>
        </p:nvGraphicFramePr>
        <p:xfrm>
          <a:off x="5356733" y="33401"/>
          <a:ext cx="3756660" cy="1172209"/>
        </p:xfrm>
        <a:graphic>
          <a:graphicData uri="http://schemas.openxmlformats.org/drawingml/2006/table">
            <a:tbl>
              <a:tblPr/>
              <a:tblGrid>
                <a:gridCol w="3756660"/>
              </a:tblGrid>
              <a:tr h="11658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98425" algn="l" rtl="0" eaLnBrk="0">
                        <a:lnSpc>
                          <a:spcPts val="1845"/>
                        </a:lnSpc>
                      </a:pP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无符号整数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 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→ 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数字串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</a:t>
                      </a:r>
                      <a:endParaRPr sz="15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98425" algn="l" rtl="0" eaLnBrk="0">
                        <a:lnSpc>
                          <a:spcPct val="96000"/>
                        </a:lnSpc>
                        <a:spcBef>
                          <a:spcPts val="1045"/>
                        </a:spcBef>
                      </a:pP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数字串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 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→ 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数字串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 &lt;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字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</a:t>
                      </a:r>
                      <a:r>
                        <a:rPr sz="15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  &lt;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</a:t>
                      </a:r>
                      <a:endParaRPr sz="15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98425" algn="l" rtl="0" eaLnBrk="0">
                        <a:lnSpc>
                          <a:spcPct val="96000"/>
                        </a:lnSpc>
                      </a:pP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</a:t>
                      </a: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→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0</a:t>
                      </a: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500" kern="0" spc="2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1</a:t>
                      </a:r>
                      <a:r>
                        <a:rPr sz="15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 2</a:t>
                      </a: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3</a:t>
                      </a: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500" kern="0" spc="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……</a:t>
                      </a: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sz="15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28" name="table 628"/>
          <p:cNvGraphicFramePr>
            <a:graphicFrameLocks noGrp="1"/>
          </p:cNvGraphicFramePr>
          <p:nvPr/>
        </p:nvGraphicFramePr>
        <p:xfrm>
          <a:off x="4765357" y="1433893"/>
          <a:ext cx="2066289" cy="695325"/>
        </p:xfrm>
        <a:graphic>
          <a:graphicData uri="http://schemas.openxmlformats.org/drawingml/2006/table">
            <a:tbl>
              <a:tblPr>
                <a:solidFill>
                  <a:srgbClr val="F5EB2D"/>
                </a:solidFill>
              </a:tblPr>
              <a:tblGrid>
                <a:gridCol w="2066289"/>
              </a:tblGrid>
              <a:tr h="6858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sz="6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445135" algn="l" rtl="0" eaLnBrk="0">
                        <a:lnSpc>
                          <a:spcPts val="2220"/>
                        </a:lnSpc>
                        <a:spcBef>
                          <a:spcPts val="5"/>
                        </a:spcBef>
                      </a:pPr>
                      <a:r>
                        <a:rPr sz="1800" i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V</a:t>
                      </a:r>
                      <a:r>
                        <a:rPr sz="1800" i="1" kern="0" spc="-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i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＝</a:t>
                      </a:r>
                      <a:r>
                        <a:rPr sz="1800" kern="0" spc="-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800" i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V</a:t>
                      </a:r>
                      <a:r>
                        <a:rPr sz="1800" i="1" kern="0" spc="-10" baseline="-16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1100" i="1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</a:t>
                      </a:r>
                      <a:r>
                        <a:rPr sz="1800" i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∪</a:t>
                      </a:r>
                      <a:r>
                        <a:rPr sz="1800" i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V</a:t>
                      </a:r>
                      <a:r>
                        <a:rPr sz="1800" i="1" kern="0" spc="-10" baseline="-16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T</a:t>
                      </a:r>
                      <a:endParaRPr sz="1800" baseline="-160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353060" algn="l" rtl="0" eaLnBrk="0">
                        <a:lnSpc>
                          <a:spcPct val="97000"/>
                        </a:lnSpc>
                        <a:spcBef>
                          <a:spcPts val="1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文法的字母表</a:t>
                      </a:r>
                      <a:endParaRPr sz="18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B2D"/>
                    </a:solidFill>
                  </a:tcPr>
                </a:tc>
              </a:tr>
            </a:tbl>
          </a:graphicData>
        </a:graphic>
      </p:graphicFrame>
      <p:sp>
        <p:nvSpPr>
          <p:cNvPr id="630" name="textbox 630"/>
          <p:cNvSpPr/>
          <p:nvPr/>
        </p:nvSpPr>
        <p:spPr>
          <a:xfrm>
            <a:off x="452272" y="477139"/>
            <a:ext cx="3322954" cy="4711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2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文法的形式定义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32" name="textbox 632"/>
          <p:cNvSpPr/>
          <p:nvPr/>
        </p:nvSpPr>
        <p:spPr>
          <a:xfrm>
            <a:off x="2297201" y="1505896"/>
            <a:ext cx="1916429" cy="7061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1800" b="1" i="1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1800" b="1" i="1" kern="0" spc="-20" baseline="-2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r>
              <a:rPr sz="1100" b="1" i="1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：终结符号集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4000"/>
              </a:lnSpc>
            </a:pPr>
            <a:endParaRPr sz="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</a:pPr>
            <a:r>
              <a:rPr sz="1800" b="1" i="1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1800" b="1" i="1" kern="0" spc="-20" baseline="-2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1100" b="1" i="1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：非终结符号集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34" name="textbox 634"/>
          <p:cNvSpPr/>
          <p:nvPr/>
        </p:nvSpPr>
        <p:spPr>
          <a:xfrm>
            <a:off x="1532229" y="1094663"/>
            <a:ext cx="2673350" cy="2832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0000"/>
              </a:lnSpc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文法 </a:t>
            </a:r>
            <a:r>
              <a:rPr sz="18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 = (</a:t>
            </a:r>
            <a:r>
              <a:rPr sz="1800" b="1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1800" b="1" i="1" kern="0" spc="0" baseline="-17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2900" b="1" i="1" kern="0" spc="0" baseline="-11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8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1800" b="1" i="1" kern="0" spc="-10" baseline="-17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r>
              <a:rPr sz="2900" b="1" i="1" kern="0" spc="-10" baseline="-11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800" b="1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</a:t>
            </a:r>
            <a:r>
              <a:rPr sz="1800" b="1" i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800" b="1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1800" b="1" i="1" kern="0" spc="-2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b="1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636" name="table 636"/>
          <p:cNvGraphicFramePr>
            <a:graphicFrameLocks noGrp="1"/>
          </p:cNvGraphicFramePr>
          <p:nvPr/>
        </p:nvGraphicFramePr>
        <p:xfrm>
          <a:off x="7074217" y="1560385"/>
          <a:ext cx="1481455" cy="350520"/>
        </p:xfrm>
        <a:graphic>
          <a:graphicData uri="http://schemas.openxmlformats.org/drawingml/2006/table">
            <a:tbl>
              <a:tblPr>
                <a:solidFill>
                  <a:srgbClr val="F5EB2D"/>
                </a:solidFill>
              </a:tblPr>
              <a:tblGrid>
                <a:gridCol w="1481455"/>
              </a:tblGrid>
              <a:tr h="3409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49860" algn="l" rtl="0" eaLnBrk="0">
                        <a:lnSpc>
                          <a:spcPts val="2195"/>
                        </a:lnSpc>
                        <a:spcBef>
                          <a:spcPts val="5"/>
                        </a:spcBef>
                      </a:pPr>
                      <a:r>
                        <a:rPr sz="1800" i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V</a:t>
                      </a:r>
                      <a:r>
                        <a:rPr sz="1800" i="1" kern="0" spc="0" baseline="-16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1100" i="1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</a:t>
                      </a:r>
                      <a:r>
                        <a:rPr sz="1800" i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∩</a:t>
                      </a:r>
                      <a:r>
                        <a:rPr sz="1800" i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V</a:t>
                      </a:r>
                      <a:r>
                        <a:rPr sz="1800" i="1" kern="0" spc="0" baseline="-16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T</a:t>
                      </a:r>
                      <a:r>
                        <a:rPr sz="1100" i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i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=</a:t>
                      </a:r>
                      <a:r>
                        <a:rPr sz="1800" i="1" kern="0" spc="2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i="1" kern="0" spc="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Φ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B2D"/>
                    </a:solidFill>
                  </a:tcPr>
                </a:tc>
              </a:tr>
            </a:tbl>
          </a:graphicData>
        </a:graphic>
      </p:graphicFrame>
      <p:grpSp>
        <p:nvGrpSpPr>
          <p:cNvPr id="24" name="group 24"/>
          <p:cNvGrpSpPr/>
          <p:nvPr/>
        </p:nvGrpSpPr>
        <p:grpSpPr>
          <a:xfrm rot="21600000">
            <a:off x="348750" y="1045944"/>
            <a:ext cx="1097771" cy="407483"/>
            <a:chOff x="0" y="0"/>
            <a:chExt cx="1097771" cy="407483"/>
          </a:xfrm>
        </p:grpSpPr>
        <p:pic>
          <p:nvPicPr>
            <p:cNvPr id="638" name="picture 6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1097771" cy="407483"/>
            </a:xfrm>
            <a:prstGeom prst="rect">
              <a:avLst/>
            </a:prstGeom>
          </p:spPr>
        </p:pic>
        <p:sp>
          <p:nvSpPr>
            <p:cNvPr id="640" name="textbox 640"/>
            <p:cNvSpPr/>
            <p:nvPr/>
          </p:nvSpPr>
          <p:spPr>
            <a:xfrm>
              <a:off x="-12700" y="-12700"/>
              <a:ext cx="1123314" cy="46545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9000"/>
                </a:lnSpc>
              </a:pPr>
              <a:endParaRPr sz="5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201295" algn="l" rtl="0" eaLnBrk="0">
                <a:lnSpc>
                  <a:spcPct val="95000"/>
                </a:lnSpc>
                <a:spcBef>
                  <a:spcPts val="0"/>
                </a:spcBef>
              </a:pPr>
              <a:r>
                <a:rPr sz="1800" b="1" kern="0" spc="-3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定义</a:t>
              </a:r>
              <a:r>
                <a:rPr sz="1800" b="1" kern="0" spc="-3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2.1</a:t>
              </a:r>
              <a:endParaRPr sz="1800" dirty="0">
                <a:latin typeface="Calibri" panose="020F0502020204030204"/>
                <a:ea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642" name="path 642"/>
          <p:cNvSpPr/>
          <p:nvPr/>
        </p:nvSpPr>
        <p:spPr>
          <a:xfrm>
            <a:off x="4339208" y="1467992"/>
            <a:ext cx="337566" cy="666750"/>
          </a:xfrm>
          <a:custGeom>
            <a:avLst/>
            <a:gdLst/>
            <a:ahLst/>
            <a:cxnLst/>
            <a:rect l="0" t="0" r="0" b="0"/>
            <a:pathLst>
              <a:path w="531" h="1050">
                <a:moveTo>
                  <a:pt x="15" y="15"/>
                </a:moveTo>
                <a:cubicBezTo>
                  <a:pt x="153" y="15"/>
                  <a:pt x="265" y="33"/>
                  <a:pt x="265" y="56"/>
                </a:cubicBezTo>
                <a:lnTo>
                  <a:pt x="265" y="483"/>
                </a:lnTo>
                <a:cubicBezTo>
                  <a:pt x="265" y="506"/>
                  <a:pt x="378" y="525"/>
                  <a:pt x="516" y="525"/>
                </a:cubicBezTo>
                <a:cubicBezTo>
                  <a:pt x="378" y="525"/>
                  <a:pt x="265" y="543"/>
                  <a:pt x="265" y="566"/>
                </a:cubicBezTo>
                <a:lnTo>
                  <a:pt x="265" y="993"/>
                </a:lnTo>
                <a:cubicBezTo>
                  <a:pt x="265" y="1016"/>
                  <a:pt x="153" y="1035"/>
                  <a:pt x="15" y="1035"/>
                </a:cubicBezTo>
              </a:path>
            </a:pathLst>
          </a:custGeom>
          <a:noFill/>
          <a:ln w="19050" cap="flat">
            <a:solidFill>
              <a:srgbClr val="FFC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44" name="textbox 644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6" name="table 646"/>
          <p:cNvGraphicFramePr>
            <a:graphicFrameLocks noGrp="1"/>
          </p:cNvGraphicFramePr>
          <p:nvPr/>
        </p:nvGraphicFramePr>
        <p:xfrm>
          <a:off x="1484122" y="2628645"/>
          <a:ext cx="7530465" cy="1899285"/>
        </p:xfrm>
        <a:graphic>
          <a:graphicData uri="http://schemas.openxmlformats.org/drawingml/2006/table">
            <a:tbl>
              <a:tblPr/>
              <a:tblGrid>
                <a:gridCol w="7530465"/>
              </a:tblGrid>
              <a:tr h="188658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sz="6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483235" indent="-261620" algn="l" rtl="0" eaLnBrk="0">
                        <a:lnSpc>
                          <a:spcPct val="139000"/>
                        </a:lnSpc>
                      </a:pPr>
                      <a:r>
                        <a:rPr sz="2000" b="1" kern="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产生式</a:t>
                      </a:r>
                      <a:r>
                        <a:rPr sz="20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sz="2000" b="1" i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production</a:t>
                      </a:r>
                      <a:r>
                        <a:rPr sz="20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)描述了将终结</a:t>
                      </a:r>
                      <a:r>
                        <a:rPr sz="20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符和非终结符组合成串的方法</a:t>
                      </a: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</a:t>
                      </a:r>
                      <a:r>
                        <a:rPr sz="2000" b="1" kern="0" spc="-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一般形式：</a:t>
                      </a:r>
                      <a:r>
                        <a:rPr sz="2000" kern="0" spc="-3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2000" b="1" kern="0" spc="-1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α</a:t>
                      </a:r>
                      <a:r>
                        <a:rPr sz="2000" kern="0" spc="-48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2000" b="1" kern="0" spc="-1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→</a:t>
                      </a:r>
                      <a:r>
                        <a:rPr sz="2000" b="1" kern="0" spc="3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2000" b="1" kern="0" spc="-1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β</a:t>
                      </a:r>
                      <a:endParaRPr sz="20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221615" algn="l" rtl="0" eaLnBrk="0">
                        <a:lnSpc>
                          <a:spcPts val="2430"/>
                        </a:lnSpc>
                        <a:spcBef>
                          <a:spcPts val="1155"/>
                        </a:spcBef>
                      </a:pPr>
                      <a:r>
                        <a:rPr sz="20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例：</a:t>
                      </a:r>
                      <a:r>
                        <a:rPr sz="20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20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&lt;数字&gt;</a:t>
                      </a:r>
                      <a:r>
                        <a:rPr sz="20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→ </a:t>
                      </a:r>
                      <a:r>
                        <a:rPr sz="20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sz="20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99465" algn="l" rtl="0" eaLnBrk="0">
                        <a:lnSpc>
                          <a:spcPts val="2430"/>
                        </a:lnSpc>
                        <a:spcBef>
                          <a:spcPts val="5"/>
                        </a:spcBef>
                      </a:pPr>
                      <a:r>
                        <a:rPr sz="20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&lt;数字串&gt;</a:t>
                      </a: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→  </a:t>
                      </a:r>
                      <a:r>
                        <a:rPr sz="20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&lt;数字串&gt;</a:t>
                      </a: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&lt;数字&gt;</a:t>
                      </a:r>
                      <a:endParaRPr sz="20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48" name="picture 6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650" name="picture 6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652" name="path 652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54" name="picture 6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359908" y="36576"/>
            <a:ext cx="3750563" cy="1165860"/>
          </a:xfrm>
          <a:prstGeom prst="rect">
            <a:avLst/>
          </a:prstGeom>
        </p:spPr>
      </p:pic>
      <p:graphicFrame>
        <p:nvGraphicFramePr>
          <p:cNvPr id="656" name="table 656"/>
          <p:cNvGraphicFramePr>
            <a:graphicFrameLocks noGrp="1"/>
          </p:cNvGraphicFramePr>
          <p:nvPr/>
        </p:nvGraphicFramePr>
        <p:xfrm>
          <a:off x="5356733" y="33401"/>
          <a:ext cx="3756660" cy="1172209"/>
        </p:xfrm>
        <a:graphic>
          <a:graphicData uri="http://schemas.openxmlformats.org/drawingml/2006/table">
            <a:tbl>
              <a:tblPr/>
              <a:tblGrid>
                <a:gridCol w="3756660"/>
              </a:tblGrid>
              <a:tr h="11658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98425" algn="l" rtl="0" eaLnBrk="0">
                        <a:lnSpc>
                          <a:spcPts val="1845"/>
                        </a:lnSpc>
                      </a:pP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无符号整数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 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→ 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数字串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</a:t>
                      </a:r>
                      <a:endParaRPr sz="15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98425" algn="l" rtl="0" eaLnBrk="0">
                        <a:lnSpc>
                          <a:spcPct val="96000"/>
                        </a:lnSpc>
                        <a:spcBef>
                          <a:spcPts val="1045"/>
                        </a:spcBef>
                      </a:pP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数字串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 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→ 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数字串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 &lt;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字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</a:t>
                      </a:r>
                      <a:r>
                        <a:rPr sz="15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  &lt;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</a:t>
                      </a:r>
                      <a:endParaRPr sz="15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98425" algn="l" rtl="0" eaLnBrk="0">
                        <a:lnSpc>
                          <a:spcPct val="96000"/>
                        </a:lnSpc>
                      </a:pP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</a:t>
                      </a: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→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0</a:t>
                      </a: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500" kern="0" spc="2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1</a:t>
                      </a:r>
                      <a:r>
                        <a:rPr sz="15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 2</a:t>
                      </a: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3</a:t>
                      </a: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500" kern="0" spc="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……</a:t>
                      </a: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sz="15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58" name="table 658"/>
          <p:cNvGraphicFramePr>
            <a:graphicFrameLocks noGrp="1"/>
          </p:cNvGraphicFramePr>
          <p:nvPr/>
        </p:nvGraphicFramePr>
        <p:xfrm>
          <a:off x="4993957" y="1502473"/>
          <a:ext cx="2066289" cy="694689"/>
        </p:xfrm>
        <a:graphic>
          <a:graphicData uri="http://schemas.openxmlformats.org/drawingml/2006/table">
            <a:tbl>
              <a:tblPr>
                <a:solidFill>
                  <a:srgbClr val="F5EB2D"/>
                </a:solidFill>
              </a:tblPr>
              <a:tblGrid>
                <a:gridCol w="2066289"/>
              </a:tblGrid>
              <a:tr h="68516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sz="6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445770" algn="l" rtl="0" eaLnBrk="0">
                        <a:lnSpc>
                          <a:spcPts val="2220"/>
                        </a:lnSpc>
                        <a:spcBef>
                          <a:spcPts val="5"/>
                        </a:spcBef>
                      </a:pPr>
                      <a:r>
                        <a:rPr sz="1800" i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V</a:t>
                      </a:r>
                      <a:r>
                        <a:rPr sz="1800" i="1" kern="0" spc="-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i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＝</a:t>
                      </a:r>
                      <a:r>
                        <a:rPr sz="1800" kern="0" spc="-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800" i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V</a:t>
                      </a:r>
                      <a:r>
                        <a:rPr sz="1800" i="1" kern="0" spc="-10" baseline="-16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1100" i="1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</a:t>
                      </a:r>
                      <a:r>
                        <a:rPr sz="1800" i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∪</a:t>
                      </a:r>
                      <a:r>
                        <a:rPr sz="1800" i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V</a:t>
                      </a:r>
                      <a:r>
                        <a:rPr sz="1800" i="1" kern="0" spc="-10" baseline="-16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T</a:t>
                      </a:r>
                      <a:endParaRPr sz="1800" baseline="-160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353695" algn="l" rtl="0" eaLnBrk="0">
                        <a:lnSpc>
                          <a:spcPct val="97000"/>
                        </a:lnSpc>
                        <a:spcBef>
                          <a:spcPts val="1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文法的字母表</a:t>
                      </a:r>
                      <a:endParaRPr sz="18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B2D"/>
                    </a:solidFill>
                  </a:tcPr>
                </a:tc>
              </a:tr>
            </a:tbl>
          </a:graphicData>
        </a:graphic>
      </p:graphicFrame>
      <p:sp>
        <p:nvSpPr>
          <p:cNvPr id="660" name="textbox 660"/>
          <p:cNvSpPr/>
          <p:nvPr/>
        </p:nvSpPr>
        <p:spPr>
          <a:xfrm>
            <a:off x="452272" y="477139"/>
            <a:ext cx="3322954" cy="4711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2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文法的形式定义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62" name="textbox 662"/>
          <p:cNvSpPr/>
          <p:nvPr/>
        </p:nvSpPr>
        <p:spPr>
          <a:xfrm>
            <a:off x="2302027" y="1513382"/>
            <a:ext cx="1916429" cy="7054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1800" b="1" i="1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1800" b="1" i="1" kern="0" spc="-20" baseline="-2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r>
              <a:rPr sz="1100" b="1" i="1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：终结符号集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4000"/>
              </a:lnSpc>
            </a:pPr>
            <a:endParaRPr sz="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1800" b="1" i="1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1800" b="1" i="1" kern="0" spc="-20" baseline="-2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1100" b="1" i="1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：非终结符号集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64" name="textbox 664"/>
          <p:cNvSpPr/>
          <p:nvPr/>
        </p:nvSpPr>
        <p:spPr>
          <a:xfrm>
            <a:off x="1537442" y="1101400"/>
            <a:ext cx="2672079" cy="2832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0000"/>
              </a:lnSpc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文法 </a:t>
            </a:r>
            <a:r>
              <a:rPr sz="18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 = (</a:t>
            </a:r>
            <a:r>
              <a:rPr sz="1800" b="1" i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1800" b="1" i="1" kern="0" spc="0" baseline="-17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2900" b="1" i="1" kern="0" spc="0" baseline="-11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800" b="1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1800" b="1" i="1" kern="0" spc="-10" baseline="-17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r>
              <a:rPr sz="2900" b="1" i="1" kern="0" spc="-10" baseline="-11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800" b="1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</a:t>
            </a:r>
            <a:r>
              <a:rPr sz="1800" b="1" i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800" b="1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1800" b="1" i="1" kern="0" spc="-2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b="1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666" name="textbox 666"/>
          <p:cNvSpPr/>
          <p:nvPr/>
        </p:nvSpPr>
        <p:spPr>
          <a:xfrm>
            <a:off x="2268194" y="2336723"/>
            <a:ext cx="2621914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8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</a:t>
            </a:r>
            <a:r>
              <a:rPr sz="1800" b="1" i="1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800" kern="0" spc="3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产生式或规则的集合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68" name="table 668"/>
          <p:cNvGraphicFramePr>
            <a:graphicFrameLocks noGrp="1"/>
          </p:cNvGraphicFramePr>
          <p:nvPr/>
        </p:nvGraphicFramePr>
        <p:xfrm>
          <a:off x="7302817" y="1630489"/>
          <a:ext cx="1481455" cy="349250"/>
        </p:xfrm>
        <a:graphic>
          <a:graphicData uri="http://schemas.openxmlformats.org/drawingml/2006/table">
            <a:tbl>
              <a:tblPr>
                <a:solidFill>
                  <a:srgbClr val="F5EB2D"/>
                </a:solidFill>
              </a:tblPr>
              <a:tblGrid>
                <a:gridCol w="1481455"/>
              </a:tblGrid>
              <a:tr h="339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50495" algn="l" rtl="0" eaLnBrk="0">
                        <a:lnSpc>
                          <a:spcPts val="2195"/>
                        </a:lnSpc>
                        <a:spcBef>
                          <a:spcPts val="0"/>
                        </a:spcBef>
                      </a:pPr>
                      <a:r>
                        <a:rPr sz="1800" i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V</a:t>
                      </a:r>
                      <a:r>
                        <a:rPr sz="1800" i="1" kern="0" spc="0" baseline="-16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1100" i="1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</a:t>
                      </a:r>
                      <a:r>
                        <a:rPr sz="1800" i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∩</a:t>
                      </a:r>
                      <a:r>
                        <a:rPr sz="1800" i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V</a:t>
                      </a:r>
                      <a:r>
                        <a:rPr sz="1800" i="1" kern="0" spc="0" baseline="-16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T</a:t>
                      </a:r>
                      <a:r>
                        <a:rPr sz="1100" i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i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=</a:t>
                      </a:r>
                      <a:r>
                        <a:rPr sz="1800" i="1" kern="0" spc="2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i="1" kern="0" spc="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Φ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B2D"/>
                    </a:solidFill>
                  </a:tcPr>
                </a:tc>
              </a:tr>
            </a:tbl>
          </a:graphicData>
        </a:graphic>
      </p:graphicFrame>
      <p:grpSp>
        <p:nvGrpSpPr>
          <p:cNvPr id="26" name="group 26"/>
          <p:cNvGrpSpPr/>
          <p:nvPr/>
        </p:nvGrpSpPr>
        <p:grpSpPr>
          <a:xfrm rot="21600000">
            <a:off x="348750" y="1045944"/>
            <a:ext cx="1097771" cy="407483"/>
            <a:chOff x="0" y="0"/>
            <a:chExt cx="1097771" cy="407483"/>
          </a:xfrm>
        </p:grpSpPr>
        <p:pic>
          <p:nvPicPr>
            <p:cNvPr id="670" name="picture 67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097771" cy="407483"/>
            </a:xfrm>
            <a:prstGeom prst="rect">
              <a:avLst/>
            </a:prstGeom>
          </p:spPr>
        </p:pic>
        <p:sp>
          <p:nvSpPr>
            <p:cNvPr id="672" name="textbox 672"/>
            <p:cNvSpPr/>
            <p:nvPr/>
          </p:nvSpPr>
          <p:spPr>
            <a:xfrm>
              <a:off x="-12700" y="-12700"/>
              <a:ext cx="1123314" cy="46545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9000"/>
                </a:lnSpc>
              </a:pPr>
              <a:endParaRPr sz="5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201295" algn="l" rtl="0" eaLnBrk="0">
                <a:lnSpc>
                  <a:spcPct val="95000"/>
                </a:lnSpc>
                <a:spcBef>
                  <a:spcPts val="0"/>
                </a:spcBef>
              </a:pPr>
              <a:r>
                <a:rPr sz="1800" b="1" kern="0" spc="-3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定义</a:t>
              </a:r>
              <a:r>
                <a:rPr sz="1800" b="1" kern="0" spc="-3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2.1</a:t>
              </a:r>
              <a:endParaRPr sz="1800" dirty="0">
                <a:latin typeface="Calibri" panose="020F0502020204030204"/>
                <a:ea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674" name="path 674"/>
          <p:cNvSpPr/>
          <p:nvPr/>
        </p:nvSpPr>
        <p:spPr>
          <a:xfrm>
            <a:off x="4567808" y="1536572"/>
            <a:ext cx="339090" cy="666750"/>
          </a:xfrm>
          <a:custGeom>
            <a:avLst/>
            <a:gdLst/>
            <a:ahLst/>
            <a:cxnLst/>
            <a:rect l="0" t="0" r="0" b="0"/>
            <a:pathLst>
              <a:path w="534" h="1050">
                <a:moveTo>
                  <a:pt x="15" y="15"/>
                </a:moveTo>
                <a:cubicBezTo>
                  <a:pt x="154" y="15"/>
                  <a:pt x="267" y="33"/>
                  <a:pt x="267" y="57"/>
                </a:cubicBezTo>
                <a:lnTo>
                  <a:pt x="267" y="483"/>
                </a:lnTo>
                <a:cubicBezTo>
                  <a:pt x="267" y="506"/>
                  <a:pt x="379" y="525"/>
                  <a:pt x="519" y="525"/>
                </a:cubicBezTo>
                <a:cubicBezTo>
                  <a:pt x="379" y="525"/>
                  <a:pt x="267" y="543"/>
                  <a:pt x="267" y="567"/>
                </a:cubicBezTo>
                <a:lnTo>
                  <a:pt x="267" y="993"/>
                </a:lnTo>
                <a:cubicBezTo>
                  <a:pt x="267" y="1016"/>
                  <a:pt x="154" y="1035"/>
                  <a:pt x="15" y="1035"/>
                </a:cubicBezTo>
              </a:path>
            </a:pathLst>
          </a:custGeom>
          <a:noFill/>
          <a:ln w="19050" cap="flat">
            <a:solidFill>
              <a:srgbClr val="FFC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76" name="textbox 676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8" name="table 678"/>
          <p:cNvGraphicFramePr>
            <a:graphicFrameLocks noGrp="1"/>
          </p:cNvGraphicFramePr>
          <p:nvPr/>
        </p:nvGraphicFramePr>
        <p:xfrm>
          <a:off x="1741677" y="3062985"/>
          <a:ext cx="5989319" cy="1435735"/>
        </p:xfrm>
        <a:graphic>
          <a:graphicData uri="http://schemas.openxmlformats.org/drawingml/2006/table">
            <a:tbl>
              <a:tblPr/>
              <a:tblGrid>
                <a:gridCol w="5989319"/>
              </a:tblGrid>
              <a:tr h="142303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39725" indent="-116840" algn="l" rtl="0" eaLnBrk="0">
                        <a:lnSpc>
                          <a:spcPct val="146000"/>
                        </a:lnSpc>
                      </a:pPr>
                      <a:r>
                        <a:rPr sz="2000" b="1" kern="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开始符号</a:t>
                      </a:r>
                      <a:r>
                        <a:rPr sz="20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sz="2000" b="1" i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star</a:t>
                      </a:r>
                      <a:r>
                        <a:rPr sz="2000" b="1" i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 symbol</a:t>
                      </a:r>
                      <a:r>
                        <a:rPr sz="20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)表示文法中最大的语法成分</a:t>
                      </a: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</a:t>
                      </a:r>
                      <a:r>
                        <a:rPr sz="2000" b="1" i="1" kern="0" spc="-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sz="2000" b="1" i="1" kern="0" spc="-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∈</a:t>
                      </a:r>
                      <a:r>
                        <a:rPr sz="2000" b="1" kern="0" spc="-4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2000" b="1" i="1" kern="0" spc="-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V</a:t>
                      </a:r>
                      <a:r>
                        <a:rPr sz="2000" b="1" i="1" kern="0" spc="10" baseline="-23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N</a:t>
                      </a:r>
                      <a:endParaRPr sz="2000" baseline="-230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2161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20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例：</a:t>
                      </a: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2000" b="1" i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 =</a:t>
                      </a:r>
                      <a:r>
                        <a:rPr sz="2000" b="1" i="1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</a:t>
                      </a:r>
                      <a:r>
                        <a:rPr sz="20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&lt;无符号整数&gt;</a:t>
                      </a:r>
                      <a:endParaRPr sz="20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80" name="picture 6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682" name="picture 6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684" name="path 684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86" name="picture 6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359908" y="36576"/>
            <a:ext cx="3750563" cy="1165860"/>
          </a:xfrm>
          <a:prstGeom prst="rect">
            <a:avLst/>
          </a:prstGeom>
        </p:spPr>
      </p:pic>
      <p:graphicFrame>
        <p:nvGraphicFramePr>
          <p:cNvPr id="688" name="table 688"/>
          <p:cNvGraphicFramePr>
            <a:graphicFrameLocks noGrp="1"/>
          </p:cNvGraphicFramePr>
          <p:nvPr/>
        </p:nvGraphicFramePr>
        <p:xfrm>
          <a:off x="5356733" y="33401"/>
          <a:ext cx="3756660" cy="1172209"/>
        </p:xfrm>
        <a:graphic>
          <a:graphicData uri="http://schemas.openxmlformats.org/drawingml/2006/table">
            <a:tbl>
              <a:tblPr/>
              <a:tblGrid>
                <a:gridCol w="3756660"/>
              </a:tblGrid>
              <a:tr h="11658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98425" algn="l" rtl="0" eaLnBrk="0">
                        <a:lnSpc>
                          <a:spcPts val="1845"/>
                        </a:lnSpc>
                      </a:pP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无符号整数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 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→ 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数字串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</a:t>
                      </a:r>
                      <a:endParaRPr sz="15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98425" algn="l" rtl="0" eaLnBrk="0">
                        <a:lnSpc>
                          <a:spcPct val="96000"/>
                        </a:lnSpc>
                        <a:spcBef>
                          <a:spcPts val="1045"/>
                        </a:spcBef>
                      </a:pP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数字串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 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→ 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数字串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 &lt;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字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</a:t>
                      </a:r>
                      <a:r>
                        <a:rPr sz="15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  &lt;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</a:t>
                      </a: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</a:t>
                      </a:r>
                      <a:endParaRPr sz="15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98425" algn="l" rtl="0" eaLnBrk="0">
                        <a:lnSpc>
                          <a:spcPct val="96000"/>
                        </a:lnSpc>
                      </a:pP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</a:t>
                      </a: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→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0</a:t>
                      </a: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500" kern="0" spc="2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1</a:t>
                      </a:r>
                      <a:r>
                        <a:rPr sz="15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 2</a:t>
                      </a: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5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3</a:t>
                      </a: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500" kern="0" spc="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……</a:t>
                      </a: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sz="15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90" name="textbox 690"/>
          <p:cNvSpPr/>
          <p:nvPr/>
        </p:nvSpPr>
        <p:spPr>
          <a:xfrm>
            <a:off x="1858517" y="2242566"/>
            <a:ext cx="3043554" cy="7880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74015" algn="l" rtl="0" eaLnBrk="0">
              <a:lnSpc>
                <a:spcPct val="97000"/>
              </a:lnSpc>
              <a:spcBef>
                <a:spcPts val="5"/>
              </a:spcBef>
              <a:tabLst>
                <a:tab pos="434340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8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</a:t>
            </a:r>
            <a:r>
              <a:rPr sz="1800" b="1" i="1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800" kern="0" spc="3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产生式或规则的集合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36245" algn="l" rtl="0" eaLnBrk="0">
              <a:lnSpc>
                <a:spcPts val="3070"/>
              </a:lnSpc>
            </a:pPr>
            <a:r>
              <a:rPr sz="1800" b="1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800" kern="0" spc="1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开始符号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21600000">
            <a:off x="1871217" y="2255266"/>
            <a:ext cx="361696" cy="372363"/>
            <a:chOff x="0" y="0"/>
            <a:chExt cx="361696" cy="372363"/>
          </a:xfrm>
        </p:grpSpPr>
        <p:sp>
          <p:nvSpPr>
            <p:cNvPr id="692" name="path 692"/>
            <p:cNvSpPr/>
            <p:nvPr/>
          </p:nvSpPr>
          <p:spPr>
            <a:xfrm>
              <a:off x="6350" y="6350"/>
              <a:ext cx="348996" cy="359663"/>
            </a:xfrm>
            <a:custGeom>
              <a:avLst/>
              <a:gdLst/>
              <a:ahLst/>
              <a:cxnLst/>
              <a:rect l="0" t="0" r="0" b="0"/>
              <a:pathLst>
                <a:path w="549" h="566">
                  <a:moveTo>
                    <a:pt x="0" y="216"/>
                  </a:moveTo>
                  <a:lnTo>
                    <a:pt x="210" y="216"/>
                  </a:lnTo>
                  <a:lnTo>
                    <a:pt x="274" y="0"/>
                  </a:lnTo>
                  <a:lnTo>
                    <a:pt x="339" y="216"/>
                  </a:lnTo>
                  <a:lnTo>
                    <a:pt x="549" y="216"/>
                  </a:lnTo>
                  <a:lnTo>
                    <a:pt x="379" y="350"/>
                  </a:lnTo>
                  <a:lnTo>
                    <a:pt x="444" y="566"/>
                  </a:lnTo>
                  <a:lnTo>
                    <a:pt x="274" y="432"/>
                  </a:lnTo>
                  <a:lnTo>
                    <a:pt x="105" y="566"/>
                  </a:lnTo>
                  <a:lnTo>
                    <a:pt x="169" y="350"/>
                  </a:lnTo>
                  <a:lnTo>
                    <a:pt x="0" y="216"/>
                  </a:lnTo>
                  <a:close/>
                </a:path>
              </a:pathLst>
            </a:custGeom>
            <a:solidFill>
              <a:srgbClr val="FF0000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94" name="path 694"/>
            <p:cNvSpPr/>
            <p:nvPr/>
          </p:nvSpPr>
          <p:spPr>
            <a:xfrm>
              <a:off x="0" y="0"/>
              <a:ext cx="361696" cy="372363"/>
            </a:xfrm>
            <a:custGeom>
              <a:avLst/>
              <a:gdLst/>
              <a:ahLst/>
              <a:cxnLst/>
              <a:rect l="0" t="0" r="0" b="0"/>
              <a:pathLst>
                <a:path w="569" h="586">
                  <a:moveTo>
                    <a:pt x="10" y="226"/>
                  </a:moveTo>
                  <a:lnTo>
                    <a:pt x="220" y="226"/>
                  </a:lnTo>
                  <a:lnTo>
                    <a:pt x="284" y="10"/>
                  </a:lnTo>
                  <a:lnTo>
                    <a:pt x="349" y="226"/>
                  </a:lnTo>
                  <a:lnTo>
                    <a:pt x="559" y="226"/>
                  </a:lnTo>
                  <a:lnTo>
                    <a:pt x="389" y="360"/>
                  </a:lnTo>
                  <a:lnTo>
                    <a:pt x="454" y="576"/>
                  </a:lnTo>
                  <a:lnTo>
                    <a:pt x="284" y="442"/>
                  </a:lnTo>
                  <a:lnTo>
                    <a:pt x="115" y="576"/>
                  </a:lnTo>
                  <a:lnTo>
                    <a:pt x="179" y="360"/>
                  </a:lnTo>
                  <a:lnTo>
                    <a:pt x="10" y="226"/>
                  </a:lnTo>
                  <a:close/>
                </a:path>
              </a:pathLst>
            </a:custGeom>
            <a:noFill/>
            <a:ln w="12700" cap="flat">
              <a:solidFill>
                <a:srgbClr val="41719C"/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696" name="table 696"/>
          <p:cNvGraphicFramePr>
            <a:graphicFrameLocks noGrp="1"/>
          </p:cNvGraphicFramePr>
          <p:nvPr/>
        </p:nvGraphicFramePr>
        <p:xfrm>
          <a:off x="4993957" y="1502473"/>
          <a:ext cx="2066289" cy="694689"/>
        </p:xfrm>
        <a:graphic>
          <a:graphicData uri="http://schemas.openxmlformats.org/drawingml/2006/table">
            <a:tbl>
              <a:tblPr>
                <a:solidFill>
                  <a:srgbClr val="F5EB2D"/>
                </a:solidFill>
              </a:tblPr>
              <a:tblGrid>
                <a:gridCol w="2066289"/>
              </a:tblGrid>
              <a:tr h="68516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sz="6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445770" algn="l" rtl="0" eaLnBrk="0">
                        <a:lnSpc>
                          <a:spcPts val="2220"/>
                        </a:lnSpc>
                        <a:spcBef>
                          <a:spcPts val="5"/>
                        </a:spcBef>
                      </a:pPr>
                      <a:r>
                        <a:rPr sz="1800" i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V</a:t>
                      </a:r>
                      <a:r>
                        <a:rPr sz="1800" i="1" kern="0" spc="-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i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＝</a:t>
                      </a:r>
                      <a:r>
                        <a:rPr sz="1800" kern="0" spc="-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800" i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V</a:t>
                      </a:r>
                      <a:r>
                        <a:rPr sz="1800" i="1" kern="0" spc="-10" baseline="-16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1100" i="1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</a:t>
                      </a:r>
                      <a:r>
                        <a:rPr sz="1800" i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∪</a:t>
                      </a:r>
                      <a:r>
                        <a:rPr sz="1800" i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V</a:t>
                      </a:r>
                      <a:r>
                        <a:rPr sz="1800" i="1" kern="0" spc="-10" baseline="-16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T</a:t>
                      </a:r>
                      <a:endParaRPr sz="1800" baseline="-160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353695" algn="l" rtl="0" eaLnBrk="0">
                        <a:lnSpc>
                          <a:spcPct val="97000"/>
                        </a:lnSpc>
                        <a:spcBef>
                          <a:spcPts val="1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文法的字母表</a:t>
                      </a:r>
                      <a:endParaRPr sz="18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B2D"/>
                    </a:solidFill>
                  </a:tcPr>
                </a:tc>
              </a:tr>
            </a:tbl>
          </a:graphicData>
        </a:graphic>
      </p:graphicFrame>
      <p:sp>
        <p:nvSpPr>
          <p:cNvPr id="698" name="textbox 698"/>
          <p:cNvSpPr/>
          <p:nvPr/>
        </p:nvSpPr>
        <p:spPr>
          <a:xfrm>
            <a:off x="452272" y="477139"/>
            <a:ext cx="3322954" cy="4711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2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文法的形式定义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00" name="textbox 700"/>
          <p:cNvSpPr/>
          <p:nvPr/>
        </p:nvSpPr>
        <p:spPr>
          <a:xfrm>
            <a:off x="2314473" y="1526844"/>
            <a:ext cx="1916429" cy="7054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1800" b="1" i="1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1800" b="1" i="1" kern="0" spc="-20" baseline="-2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r>
              <a:rPr sz="1100" b="1" i="1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：终结符号集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4000"/>
              </a:lnSpc>
            </a:pPr>
            <a:endParaRPr sz="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1800" b="1" i="1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1800" b="1" i="1" kern="0" spc="-20" baseline="-2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1100" b="1" i="1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：非终结符号集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02" name="textbox 702"/>
          <p:cNvSpPr/>
          <p:nvPr/>
        </p:nvSpPr>
        <p:spPr>
          <a:xfrm>
            <a:off x="1549888" y="1114863"/>
            <a:ext cx="2672714" cy="2832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0000"/>
              </a:lnSpc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文法 </a:t>
            </a:r>
            <a:r>
              <a:rPr sz="18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 = (</a:t>
            </a:r>
            <a:r>
              <a:rPr sz="1800" b="1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1800" b="1" i="1" kern="0" spc="0" baseline="-17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2900" b="1" i="1" kern="0" spc="0" baseline="-11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8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1800" b="1" i="1" kern="0" spc="-10" baseline="-17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r>
              <a:rPr sz="2900" b="1" i="1" kern="0" spc="-10" baseline="-11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800" b="1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</a:t>
            </a:r>
            <a:r>
              <a:rPr sz="1800" b="1" i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800" b="1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1800" b="1" i="1" kern="0" spc="-2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b="1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704" name="table 704"/>
          <p:cNvGraphicFramePr>
            <a:graphicFrameLocks noGrp="1"/>
          </p:cNvGraphicFramePr>
          <p:nvPr/>
        </p:nvGraphicFramePr>
        <p:xfrm>
          <a:off x="7302817" y="1630489"/>
          <a:ext cx="1481455" cy="349250"/>
        </p:xfrm>
        <a:graphic>
          <a:graphicData uri="http://schemas.openxmlformats.org/drawingml/2006/table">
            <a:tbl>
              <a:tblPr>
                <a:solidFill>
                  <a:srgbClr val="F5EB2D"/>
                </a:solidFill>
              </a:tblPr>
              <a:tblGrid>
                <a:gridCol w="1481455"/>
              </a:tblGrid>
              <a:tr h="339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50495" algn="l" rtl="0" eaLnBrk="0">
                        <a:lnSpc>
                          <a:spcPts val="2195"/>
                        </a:lnSpc>
                        <a:spcBef>
                          <a:spcPts val="0"/>
                        </a:spcBef>
                      </a:pPr>
                      <a:r>
                        <a:rPr sz="1800" i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V</a:t>
                      </a:r>
                      <a:r>
                        <a:rPr sz="1800" i="1" kern="0" spc="0" baseline="-16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1100" i="1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</a:t>
                      </a:r>
                      <a:r>
                        <a:rPr sz="1800" i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∩</a:t>
                      </a:r>
                      <a:r>
                        <a:rPr sz="1800" i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V</a:t>
                      </a:r>
                      <a:r>
                        <a:rPr sz="1800" i="1" kern="0" spc="0" baseline="-16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T</a:t>
                      </a:r>
                      <a:r>
                        <a:rPr sz="1100" i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i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=</a:t>
                      </a:r>
                      <a:r>
                        <a:rPr sz="1800" i="1" kern="0" spc="2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i="1" kern="0" spc="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Φ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B2D"/>
                    </a:solidFill>
                  </a:tcPr>
                </a:tc>
              </a:tr>
            </a:tbl>
          </a:graphicData>
        </a:graphic>
      </p:graphicFrame>
      <p:grpSp>
        <p:nvGrpSpPr>
          <p:cNvPr id="30" name="group 30"/>
          <p:cNvGrpSpPr/>
          <p:nvPr/>
        </p:nvGrpSpPr>
        <p:grpSpPr>
          <a:xfrm rot="21600000">
            <a:off x="348750" y="1045944"/>
            <a:ext cx="1097771" cy="407483"/>
            <a:chOff x="0" y="0"/>
            <a:chExt cx="1097771" cy="407483"/>
          </a:xfrm>
        </p:grpSpPr>
        <p:pic>
          <p:nvPicPr>
            <p:cNvPr id="706" name="picture 70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097771" cy="407483"/>
            </a:xfrm>
            <a:prstGeom prst="rect">
              <a:avLst/>
            </a:prstGeom>
          </p:spPr>
        </p:pic>
        <p:sp>
          <p:nvSpPr>
            <p:cNvPr id="708" name="textbox 708"/>
            <p:cNvSpPr/>
            <p:nvPr/>
          </p:nvSpPr>
          <p:spPr>
            <a:xfrm>
              <a:off x="-12700" y="-12700"/>
              <a:ext cx="1123314" cy="46545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9000"/>
                </a:lnSpc>
              </a:pPr>
              <a:endParaRPr sz="5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347980" algn="l" rtl="0" eaLnBrk="0">
                <a:lnSpc>
                  <a:spcPct val="95000"/>
                </a:lnSpc>
                <a:spcBef>
                  <a:spcPts val="0"/>
                </a:spcBef>
              </a:pPr>
              <a:r>
                <a:rPr sz="1800" b="1" kern="0" spc="-5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定义</a:t>
              </a:r>
              <a:endPara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710" name="path 710"/>
          <p:cNvSpPr/>
          <p:nvPr/>
        </p:nvSpPr>
        <p:spPr>
          <a:xfrm>
            <a:off x="4567808" y="1536572"/>
            <a:ext cx="339090" cy="666750"/>
          </a:xfrm>
          <a:custGeom>
            <a:avLst/>
            <a:gdLst/>
            <a:ahLst/>
            <a:cxnLst/>
            <a:rect l="0" t="0" r="0" b="0"/>
            <a:pathLst>
              <a:path w="534" h="1050">
                <a:moveTo>
                  <a:pt x="15" y="15"/>
                </a:moveTo>
                <a:cubicBezTo>
                  <a:pt x="154" y="15"/>
                  <a:pt x="267" y="33"/>
                  <a:pt x="267" y="57"/>
                </a:cubicBezTo>
                <a:lnTo>
                  <a:pt x="267" y="483"/>
                </a:lnTo>
                <a:cubicBezTo>
                  <a:pt x="267" y="506"/>
                  <a:pt x="379" y="525"/>
                  <a:pt x="519" y="525"/>
                </a:cubicBezTo>
                <a:cubicBezTo>
                  <a:pt x="379" y="525"/>
                  <a:pt x="267" y="543"/>
                  <a:pt x="267" y="567"/>
                </a:cubicBezTo>
                <a:lnTo>
                  <a:pt x="267" y="993"/>
                </a:lnTo>
                <a:cubicBezTo>
                  <a:pt x="267" y="1016"/>
                  <a:pt x="154" y="1035"/>
                  <a:pt x="15" y="1035"/>
                </a:cubicBezTo>
              </a:path>
            </a:pathLst>
          </a:custGeom>
          <a:noFill/>
          <a:ln w="19050" cap="flat">
            <a:solidFill>
              <a:srgbClr val="FFC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12" name="textbox 712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picture 7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sp>
        <p:nvSpPr>
          <p:cNvPr id="716" name="textbox 716"/>
          <p:cNvSpPr/>
          <p:nvPr/>
        </p:nvSpPr>
        <p:spPr>
          <a:xfrm>
            <a:off x="1217676" y="1446276"/>
            <a:ext cx="4966970" cy="2790825"/>
          </a:xfrm>
          <a:prstGeom prst="rect">
            <a:avLst/>
          </a:prstGeom>
          <a:solidFill>
            <a:srgbClr val="FFFFC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65785" algn="l" rtl="0" eaLnBrk="0">
              <a:lnSpc>
                <a:spcPct val="95000"/>
              </a:lnSpc>
              <a:spcBef>
                <a:spcPts val="0"/>
              </a:spcBef>
            </a:pP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G=(V</a:t>
            </a:r>
            <a:r>
              <a:rPr sz="1800" kern="0" spc="-30" baseline="-29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r>
              <a:rPr sz="1100" kern="0" spc="2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V</a:t>
            </a:r>
            <a:r>
              <a:rPr sz="1800" kern="0" spc="-30" baseline="-20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2700" kern="0" spc="-30" baseline="-14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17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S, P)</a:t>
            </a:r>
            <a:r>
              <a:rPr sz="18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，其中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560070" algn="l" rtl="0" eaLnBrk="0">
              <a:lnSpc>
                <a:spcPct val="95000"/>
              </a:lnSpc>
              <a:spcBef>
                <a:spcPts val="310"/>
              </a:spcBef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1800" kern="0" spc="0" baseline="-29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={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}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560070" algn="l" rtl="0" eaLnBrk="0">
              <a:lnSpc>
                <a:spcPct val="82000"/>
              </a:lnSpc>
              <a:spcBef>
                <a:spcPts val="535"/>
              </a:spcBef>
            </a:pP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1800" kern="0" spc="-40" baseline="-29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={+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18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*</a:t>
            </a: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)</a:t>
            </a: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18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}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572135" algn="l" rtl="0" eaLnBrk="0">
              <a:lnSpc>
                <a:spcPts val="2280"/>
              </a:lnSpc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S=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〈表达式〉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037590" indent="-476250" algn="l" rtl="0" eaLnBrk="0">
              <a:lnSpc>
                <a:spcPct val="103000"/>
              </a:lnSpc>
              <a:spcBef>
                <a:spcPts val="455"/>
              </a:spcBef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P={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〈表达式〉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〈表达式〉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+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〈表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达式〉    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〈表达式〉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〈表达式〉</a:t>
            </a:r>
            <a:r>
              <a:rPr sz="1800" kern="0" spc="-4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*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〈表</a:t>
            </a:r>
            <a:r>
              <a:rPr sz="18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达式〉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8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〈表达式〉</a:t>
            </a:r>
            <a:r>
              <a:rPr sz="1800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→(</a:t>
            </a:r>
            <a:r>
              <a:rPr sz="18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〈表达式〉</a:t>
            </a:r>
            <a:r>
              <a:rPr sz="1800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038225" algn="l" rtl="0" eaLnBrk="0">
              <a:lnSpc>
                <a:spcPct val="94000"/>
              </a:lnSpc>
              <a:spcBef>
                <a:spcPts val="400"/>
              </a:spcBef>
            </a:pPr>
            <a:r>
              <a:rPr sz="17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〈表达式〉</a:t>
            </a:r>
            <a:r>
              <a:rPr sz="17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→i</a:t>
            </a:r>
            <a:endParaRPr sz="1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862330" algn="l" rtl="0" eaLnBrk="0">
              <a:lnSpc>
                <a:spcPts val="2300"/>
              </a:lnSpc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}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718" name="picture 7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720" name="textbox 720"/>
          <p:cNvSpPr/>
          <p:nvPr/>
        </p:nvSpPr>
        <p:spPr>
          <a:xfrm>
            <a:off x="315874" y="264667"/>
            <a:ext cx="8631555" cy="6718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6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729220" algn="l" rtl="0" eaLnBrk="0">
              <a:lnSpc>
                <a:spcPct val="97000"/>
              </a:lnSpc>
              <a:spcBef>
                <a:spcPts val="5"/>
              </a:spcBef>
              <a:tabLst>
                <a:tab pos="7841615" algn="l"/>
              </a:tabLst>
            </a:pPr>
            <a:r>
              <a:rPr sz="1200" kern="0" spc="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1200" b="1" kern="0" spc="1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0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46050" algn="l" rtl="0" eaLnBrk="0">
              <a:lnSpc>
                <a:spcPct val="97000"/>
              </a:lnSpc>
              <a:spcBef>
                <a:spcPts val="5"/>
              </a:spcBef>
            </a:pP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【例】只含</a:t>
            </a: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+</a:t>
            </a: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100" kern="0" spc="-4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*</a:t>
            </a: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运算的算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术表达式的文法定义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22" name="path 722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24" name="picture 7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726" name="textbox 726"/>
          <p:cNvSpPr/>
          <p:nvPr/>
        </p:nvSpPr>
        <p:spPr>
          <a:xfrm>
            <a:off x="7274052" y="2311908"/>
            <a:ext cx="1136014" cy="1615439"/>
          </a:xfrm>
          <a:prstGeom prst="rect">
            <a:avLst/>
          </a:prstGeom>
          <a:solidFill>
            <a:srgbClr val="009999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7155" algn="l" rtl="0" eaLnBrk="0">
              <a:lnSpc>
                <a:spcPct val="76000"/>
              </a:lnSpc>
              <a:spcBef>
                <a:spcPts val="5"/>
              </a:spcBef>
            </a:pPr>
            <a:r>
              <a:rPr sz="1800" kern="0" spc="-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r>
              <a:rPr sz="1800" kern="0" spc="1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→E+E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7155" algn="l" rtl="0" eaLnBrk="0">
              <a:lnSpc>
                <a:spcPct val="156000"/>
              </a:lnSpc>
              <a:spcBef>
                <a:spcPts val="50"/>
              </a:spcBef>
            </a:pPr>
            <a:r>
              <a:rPr sz="1800" kern="0" spc="-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r>
              <a:rPr sz="1800" kern="0" spc="9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→E*E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1800" kern="0" spc="-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r>
              <a:rPr sz="1800" kern="0" spc="6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→(</a:t>
            </a:r>
            <a:r>
              <a:rPr sz="1800" kern="0" spc="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r>
              <a:rPr sz="1800" kern="0" spc="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1800" kern="0" spc="-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r>
              <a:rPr sz="1800" kern="0" spc="7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→i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728" name="path 728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0" name="textbox 730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textbox 732"/>
          <p:cNvSpPr/>
          <p:nvPr/>
        </p:nvSpPr>
        <p:spPr>
          <a:xfrm>
            <a:off x="161875" y="3248659"/>
            <a:ext cx="7914640" cy="19075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7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172210" algn="l" rtl="0" eaLnBrk="0">
              <a:lnSpc>
                <a:spcPct val="93000"/>
              </a:lnSpc>
              <a:tabLst>
                <a:tab pos="5027295" algn="l"/>
              </a:tabLst>
            </a:pP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2400" b="1" i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α</a:t>
            </a:r>
            <a:r>
              <a:rPr sz="24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400" b="1" kern="0" spc="-1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候选式</a:t>
            </a:r>
            <a:r>
              <a:rPr sz="2400" b="1" i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(Candidate)</a:t>
            </a:r>
            <a:endParaRPr sz="24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734" name="picture 7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736" name="picture 7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graphicFrame>
        <p:nvGraphicFramePr>
          <p:cNvPr id="738" name="table 738"/>
          <p:cNvGraphicFramePr>
            <a:graphicFrameLocks noGrp="1"/>
          </p:cNvGraphicFramePr>
          <p:nvPr/>
        </p:nvGraphicFramePr>
        <p:xfrm>
          <a:off x="1852993" y="1558861"/>
          <a:ext cx="1446529" cy="1946275"/>
        </p:xfrm>
        <a:graphic>
          <a:graphicData uri="http://schemas.openxmlformats.org/drawingml/2006/table">
            <a:tbl>
              <a:tblPr>
                <a:solidFill>
                  <a:srgbClr val="FFFFEB"/>
                </a:solidFill>
              </a:tblPr>
              <a:tblGrid>
                <a:gridCol w="1446529"/>
              </a:tblGrid>
              <a:tr h="19367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3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66395" algn="l" rtl="0" eaLnBrk="0">
                        <a:lnSpc>
                          <a:spcPct val="80000"/>
                        </a:lnSpc>
                      </a:pPr>
                      <a:r>
                        <a:rPr sz="24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α→β</a:t>
                      </a:r>
                      <a:r>
                        <a:rPr sz="2400" b="1" kern="0" spc="-10" baseline="-22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2400" baseline="-220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368300" algn="l" rtl="0" eaLnBrk="0">
                        <a:lnSpc>
                          <a:spcPct val="80000"/>
                        </a:lnSpc>
                        <a:spcBef>
                          <a:spcPts val="780"/>
                        </a:spcBef>
                      </a:pPr>
                      <a:r>
                        <a:rPr sz="24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α→β</a:t>
                      </a:r>
                      <a:r>
                        <a:rPr sz="2400" b="1" kern="0" spc="-30" baseline="-22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2400" baseline="-220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520065" algn="l" rtl="0" eaLnBrk="0">
                        <a:lnSpc>
                          <a:spcPct val="93000"/>
                        </a:lnSpc>
                        <a:spcBef>
                          <a:spcPts val="805"/>
                        </a:spcBef>
                      </a:pPr>
                      <a:r>
                        <a:rPr sz="24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…</a:t>
                      </a:r>
                      <a:endParaRPr sz="24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361950" algn="l" rtl="0" eaLnBrk="0">
                        <a:lnSpc>
                          <a:spcPct val="92000"/>
                        </a:lnSpc>
                        <a:spcBef>
                          <a:spcPts val="355"/>
                        </a:spcBef>
                      </a:pPr>
                      <a:r>
                        <a:rPr sz="24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α→β</a:t>
                      </a:r>
                      <a:r>
                        <a:rPr sz="2400" b="1" kern="0" spc="-30" baseline="-22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2400" baseline="-220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0" name="table 740"/>
          <p:cNvGraphicFramePr>
            <a:graphicFrameLocks noGrp="1"/>
          </p:cNvGraphicFramePr>
          <p:nvPr/>
        </p:nvGraphicFramePr>
        <p:xfrm>
          <a:off x="4792789" y="2208085"/>
          <a:ext cx="2746375" cy="647700"/>
        </p:xfrm>
        <a:graphic>
          <a:graphicData uri="http://schemas.openxmlformats.org/drawingml/2006/table">
            <a:tbl>
              <a:tblPr>
                <a:solidFill>
                  <a:srgbClr val="FFFFEB"/>
                </a:solidFill>
              </a:tblPr>
              <a:tblGrid>
                <a:gridCol w="2746375"/>
              </a:tblGrid>
              <a:tr h="6381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48615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</a:pPr>
                      <a:r>
                        <a:rPr sz="2400" b="1" i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α</a:t>
                      </a:r>
                      <a:r>
                        <a:rPr sz="2400" b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→</a:t>
                      </a:r>
                      <a:r>
                        <a:rPr sz="2400" b="1" i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β</a:t>
                      </a:r>
                      <a:r>
                        <a:rPr sz="2400" b="1" kern="0" spc="-40" baseline="-26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1</a:t>
                      </a:r>
                      <a:r>
                        <a:rPr sz="1500" b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</a:t>
                      </a:r>
                      <a:r>
                        <a:rPr sz="2400" b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2400" b="1" kern="0" spc="-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400" b="1" i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β</a:t>
                      </a:r>
                      <a:r>
                        <a:rPr sz="2400" b="1" kern="0" spc="-40" baseline="-26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2</a:t>
                      </a:r>
                      <a:r>
                        <a:rPr sz="15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</a:t>
                      </a:r>
                      <a:r>
                        <a:rPr sz="2400" b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2400" b="1" kern="0" spc="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400" b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…</a:t>
                      </a:r>
                      <a:r>
                        <a:rPr sz="2400" b="1" kern="0" spc="1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400" b="1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2400" b="1" kern="0" spc="-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400" b="1" i="1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β</a:t>
                      </a:r>
                      <a:r>
                        <a:rPr sz="2400" b="1" i="1" kern="0" spc="30" baseline="-26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2400" baseline="-260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B"/>
                    </a:solidFill>
                  </a:tcPr>
                </a:tc>
              </a:tr>
            </a:tbl>
          </a:graphicData>
        </a:graphic>
      </p:graphicFrame>
      <p:sp>
        <p:nvSpPr>
          <p:cNvPr id="742" name="textbox 742"/>
          <p:cNvSpPr/>
          <p:nvPr/>
        </p:nvSpPr>
        <p:spPr>
          <a:xfrm>
            <a:off x="435127" y="477139"/>
            <a:ext cx="2306954" cy="4724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产生式的简写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44" name="picture 7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717032" y="2693035"/>
            <a:ext cx="758189" cy="752094"/>
          </a:xfrm>
          <a:prstGeom prst="rect">
            <a:avLst/>
          </a:prstGeom>
        </p:spPr>
      </p:pic>
      <p:pic>
        <p:nvPicPr>
          <p:cNvPr id="746" name="picture 7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 rot="21600000">
            <a:off x="3687762" y="2400109"/>
            <a:ext cx="924179" cy="265557"/>
            <a:chOff x="0" y="0"/>
            <a:chExt cx="924179" cy="265557"/>
          </a:xfrm>
        </p:grpSpPr>
        <p:sp>
          <p:nvSpPr>
            <p:cNvPr id="748" name="path 748"/>
            <p:cNvSpPr/>
            <p:nvPr/>
          </p:nvSpPr>
          <p:spPr>
            <a:xfrm>
              <a:off x="3366" y="4762"/>
              <a:ext cx="917447" cy="256032"/>
            </a:xfrm>
            <a:custGeom>
              <a:avLst/>
              <a:gdLst/>
              <a:ahLst/>
              <a:cxnLst/>
              <a:rect l="0" t="0" r="0" b="0"/>
              <a:pathLst>
                <a:path w="1444" h="403">
                  <a:moveTo>
                    <a:pt x="0" y="0"/>
                  </a:moveTo>
                  <a:lnTo>
                    <a:pt x="1242" y="0"/>
                  </a:lnTo>
                  <a:lnTo>
                    <a:pt x="1444" y="201"/>
                  </a:lnTo>
                  <a:lnTo>
                    <a:pt x="1242" y="403"/>
                  </a:lnTo>
                  <a:lnTo>
                    <a:pt x="0" y="403"/>
                  </a:lnTo>
                  <a:lnTo>
                    <a:pt x="201" y="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50" name="path 750"/>
            <p:cNvSpPr/>
            <p:nvPr/>
          </p:nvSpPr>
          <p:spPr>
            <a:xfrm>
              <a:off x="0" y="0"/>
              <a:ext cx="924179" cy="265557"/>
            </a:xfrm>
            <a:custGeom>
              <a:avLst/>
              <a:gdLst/>
              <a:ahLst/>
              <a:cxnLst/>
              <a:rect l="0" t="0" r="0" b="0"/>
              <a:pathLst>
                <a:path w="1455" h="418">
                  <a:moveTo>
                    <a:pt x="5" y="7"/>
                  </a:moveTo>
                  <a:lnTo>
                    <a:pt x="1248" y="7"/>
                  </a:lnTo>
                  <a:lnTo>
                    <a:pt x="1450" y="209"/>
                  </a:lnTo>
                  <a:lnTo>
                    <a:pt x="1248" y="410"/>
                  </a:lnTo>
                  <a:lnTo>
                    <a:pt x="5" y="410"/>
                  </a:lnTo>
                  <a:lnTo>
                    <a:pt x="207" y="209"/>
                  </a:lnTo>
                  <a:lnTo>
                    <a:pt x="5" y="7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752" name="picture 7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848347" y="2693035"/>
            <a:ext cx="310388" cy="751713"/>
          </a:xfrm>
          <a:prstGeom prst="rect">
            <a:avLst/>
          </a:prstGeom>
        </p:spPr>
      </p:pic>
      <p:sp>
        <p:nvSpPr>
          <p:cNvPr id="754" name="path 754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56" name="textbox 756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58" name="picture 7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566154" y="2685669"/>
            <a:ext cx="114300" cy="758444"/>
          </a:xfrm>
          <a:prstGeom prst="rect">
            <a:avLst/>
          </a:prstGeom>
        </p:spPr>
      </p:pic>
      <p:sp>
        <p:nvSpPr>
          <p:cNvPr id="760" name="textbox 760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62" name="path 762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picture 7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766" name="picture 7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768" name="textbox 768"/>
          <p:cNvSpPr/>
          <p:nvPr/>
        </p:nvSpPr>
        <p:spPr>
          <a:xfrm>
            <a:off x="1799844" y="1210055"/>
            <a:ext cx="2152014" cy="1973579"/>
          </a:xfrm>
          <a:prstGeom prst="rect">
            <a:avLst/>
          </a:prstGeom>
          <a:solidFill>
            <a:srgbClr val="FFFFC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67690" algn="l" rtl="0" eaLnBrk="0">
              <a:lnSpc>
                <a:spcPct val="92000"/>
              </a:lnSpc>
            </a:pP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G[S]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62610" indent="12065" algn="l" rtl="0" eaLnBrk="0">
              <a:lnSpc>
                <a:spcPct val="142000"/>
              </a:lnSpc>
              <a:spcBef>
                <a:spcPts val="495"/>
              </a:spcBef>
            </a:pP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S→L|SL|SD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L→a|b|</a:t>
            </a:r>
            <a:r>
              <a:rPr sz="2100" kern="0" spc="-2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…</a:t>
            </a:r>
            <a:r>
              <a:rPr sz="2100" kern="0" spc="-3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|z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D→0|1|</a:t>
            </a:r>
            <a:r>
              <a:rPr sz="2100" kern="0" spc="-2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…</a:t>
            </a:r>
            <a:r>
              <a:rPr sz="2100" kern="0" spc="-3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|9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4" name="group 34"/>
          <p:cNvGrpSpPr/>
          <p:nvPr/>
        </p:nvGrpSpPr>
        <p:grpSpPr>
          <a:xfrm rot="21600000">
            <a:off x="4141533" y="1205293"/>
            <a:ext cx="3599053" cy="638936"/>
            <a:chOff x="0" y="0"/>
            <a:chExt cx="3599053" cy="638936"/>
          </a:xfrm>
        </p:grpSpPr>
        <p:pic>
          <p:nvPicPr>
            <p:cNvPr id="770" name="picture 7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3599053" cy="638936"/>
            </a:xfrm>
            <a:prstGeom prst="rect">
              <a:avLst/>
            </a:prstGeom>
          </p:spPr>
        </p:pic>
        <p:sp>
          <p:nvSpPr>
            <p:cNvPr id="772" name="textbox 772"/>
            <p:cNvSpPr/>
            <p:nvPr/>
          </p:nvSpPr>
          <p:spPr>
            <a:xfrm>
              <a:off x="-12700" y="-12700"/>
              <a:ext cx="3624579" cy="68770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3000"/>
                </a:lnSpc>
              </a:pPr>
              <a:endParaRPr sz="8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2220595" indent="-342900" algn="l" rtl="0" eaLnBrk="0">
                <a:lnSpc>
                  <a:spcPct val="99000"/>
                </a:lnSpc>
                <a:spcBef>
                  <a:spcPts val="5"/>
                </a:spcBef>
              </a:pPr>
              <a:r>
                <a:rPr sz="1800" kern="0" spc="-1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描述了标识符的</a:t>
              </a:r>
              <a:r>
                <a:rPr sz="1800" kern="0" spc="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</a:t>
              </a:r>
              <a:r>
                <a:rPr sz="1800" kern="0" spc="-1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词法规则</a:t>
              </a:r>
              <a:endPara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774" name="textbox 774"/>
          <p:cNvSpPr/>
          <p:nvPr/>
        </p:nvSpPr>
        <p:spPr>
          <a:xfrm>
            <a:off x="4668177" y="3379825"/>
            <a:ext cx="3694429" cy="3352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表示以字母开头的字母数字串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76" name="textbox 776"/>
          <p:cNvSpPr/>
          <p:nvPr/>
        </p:nvSpPr>
        <p:spPr>
          <a:xfrm>
            <a:off x="456082" y="513562"/>
            <a:ext cx="3549015" cy="3365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7000"/>
              </a:lnSpc>
            </a:pPr>
            <a:r>
              <a:rPr sz="2100" kern="0" spc="-16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【例】该文法中，</a:t>
            </a:r>
            <a:r>
              <a:rPr sz="2100" kern="0" spc="-50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16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 </a:t>
            </a:r>
            <a:r>
              <a:rPr sz="2100" kern="0" spc="-17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代表什么？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78" name="picture 7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780" name="path 780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82" name="textbox 782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84" name="textbox 784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86" name="path 786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picture 7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790" name="rect 790"/>
          <p:cNvSpPr/>
          <p:nvPr/>
        </p:nvSpPr>
        <p:spPr>
          <a:xfrm>
            <a:off x="5821679" y="172211"/>
            <a:ext cx="1860803" cy="1199388"/>
          </a:xfrm>
          <a:prstGeom prst="rect">
            <a:avLst/>
          </a:prstGeom>
          <a:solidFill>
            <a:srgbClr val="FFFFC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2" name="textbox 792"/>
          <p:cNvSpPr/>
          <p:nvPr/>
        </p:nvSpPr>
        <p:spPr>
          <a:xfrm>
            <a:off x="296481" y="238429"/>
            <a:ext cx="8650605" cy="12725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6000"/>
              </a:lnSpc>
            </a:pP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G[S]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              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b="1" kern="0" spc="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94310" algn="l" rtl="0" eaLnBrk="0">
              <a:lnSpc>
                <a:spcPct val="87000"/>
              </a:lnSpc>
              <a:spcBef>
                <a:spcPts val="280"/>
              </a:spcBef>
              <a:tabLst>
                <a:tab pos="283845" algn="l"/>
              </a:tabLst>
            </a:pPr>
            <a:r>
              <a:rPr sz="2300" kern="0" spc="0" dirty="0">
                <a:solidFill>
                  <a:srgbClr val="2357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3600" kern="0" spc="20" baseline="-4000" dirty="0">
                <a:solidFill>
                  <a:srgbClr val="2357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说明</a:t>
            </a:r>
            <a:r>
              <a:rPr sz="3600" kern="0" spc="20" baseline="-4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</a:t>
            </a:r>
            <a:r>
              <a:rPr sz="2700" kern="0" spc="10" baseline="6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S→L|</a:t>
            </a:r>
            <a:r>
              <a:rPr sz="2700" kern="0" spc="0" baseline="6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SL</a:t>
            </a:r>
            <a:r>
              <a:rPr sz="2700" kern="0" spc="10" baseline="6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2700" kern="0" spc="0" baseline="6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SD</a:t>
            </a:r>
            <a:endParaRPr sz="2700" baseline="6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169670" indent="-1091565" algn="l" rtl="0" eaLnBrk="0">
              <a:lnSpc>
                <a:spcPct val="112000"/>
              </a:lnSpc>
              <a:spcBef>
                <a:spcPts val="30"/>
              </a:spcBef>
              <a:tabLst>
                <a:tab pos="6089015" algn="l"/>
                <a:tab pos="7704455" algn="l"/>
              </a:tabLst>
            </a:pPr>
            <a:r>
              <a:rPr sz="1800" strike="sngStrike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800" strike="sngStrike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800" strike="sngStrike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L→a|b|…|z</a:t>
            </a:r>
            <a:r>
              <a:rPr sz="1800" strike="sngStrike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3200" kern="0" spc="20" baseline="-10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描述词法规则的文法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</a:t>
            </a:r>
            <a:r>
              <a:rPr sz="2700" kern="0" spc="10" baseline="3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D→0|1|…|9</a:t>
            </a:r>
            <a:endParaRPr sz="2700" baseline="33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6" name="group 36"/>
          <p:cNvGrpSpPr/>
          <p:nvPr/>
        </p:nvGrpSpPr>
        <p:grpSpPr>
          <a:xfrm rot="21600000">
            <a:off x="309181" y="518890"/>
            <a:ext cx="181737" cy="171839"/>
            <a:chOff x="0" y="0"/>
            <a:chExt cx="181737" cy="171839"/>
          </a:xfrm>
        </p:grpSpPr>
        <p:sp>
          <p:nvSpPr>
            <p:cNvPr id="794" name="path 794"/>
            <p:cNvSpPr/>
            <p:nvPr/>
          </p:nvSpPr>
          <p:spPr>
            <a:xfrm>
              <a:off x="4762" y="4541"/>
              <a:ext cx="172212" cy="162757"/>
            </a:xfrm>
            <a:custGeom>
              <a:avLst/>
              <a:gdLst/>
              <a:ahLst/>
              <a:cxnLst/>
              <a:rect l="0" t="0" r="0" b="0"/>
              <a:pathLst>
                <a:path w="271" h="256">
                  <a:moveTo>
                    <a:pt x="0" y="97"/>
                  </a:moveTo>
                  <a:lnTo>
                    <a:pt x="103" y="97"/>
                  </a:lnTo>
                  <a:lnTo>
                    <a:pt x="135" y="0"/>
                  </a:lnTo>
                  <a:lnTo>
                    <a:pt x="167" y="97"/>
                  </a:lnTo>
                  <a:lnTo>
                    <a:pt x="271" y="97"/>
                  </a:lnTo>
                  <a:lnTo>
                    <a:pt x="187" y="158"/>
                  </a:lnTo>
                  <a:lnTo>
                    <a:pt x="219" y="256"/>
                  </a:lnTo>
                  <a:lnTo>
                    <a:pt x="135" y="195"/>
                  </a:lnTo>
                  <a:lnTo>
                    <a:pt x="51" y="256"/>
                  </a:lnTo>
                  <a:lnTo>
                    <a:pt x="83" y="158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0000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96" name="path 796"/>
            <p:cNvSpPr/>
            <p:nvPr/>
          </p:nvSpPr>
          <p:spPr>
            <a:xfrm>
              <a:off x="0" y="0"/>
              <a:ext cx="181737" cy="171839"/>
            </a:xfrm>
            <a:custGeom>
              <a:avLst/>
              <a:gdLst/>
              <a:ahLst/>
              <a:cxnLst/>
              <a:rect l="0" t="0" r="0" b="0"/>
              <a:pathLst>
                <a:path w="286" h="270">
                  <a:moveTo>
                    <a:pt x="7" y="104"/>
                  </a:moveTo>
                  <a:lnTo>
                    <a:pt x="111" y="104"/>
                  </a:lnTo>
                  <a:lnTo>
                    <a:pt x="143" y="7"/>
                  </a:lnTo>
                  <a:lnTo>
                    <a:pt x="175" y="104"/>
                  </a:lnTo>
                  <a:lnTo>
                    <a:pt x="278" y="104"/>
                  </a:lnTo>
                  <a:lnTo>
                    <a:pt x="194" y="165"/>
                  </a:lnTo>
                  <a:lnTo>
                    <a:pt x="226" y="263"/>
                  </a:lnTo>
                  <a:lnTo>
                    <a:pt x="143" y="203"/>
                  </a:lnTo>
                  <a:lnTo>
                    <a:pt x="59" y="263"/>
                  </a:lnTo>
                  <a:lnTo>
                    <a:pt x="91" y="165"/>
                  </a:lnTo>
                  <a:lnTo>
                    <a:pt x="7" y="104"/>
                  </a:lnTo>
                  <a:close/>
                </a:path>
              </a:pathLst>
            </a:custGeom>
            <a:noFill/>
            <a:ln w="9082" cap="flat">
              <a:solidFill>
                <a:srgbClr val="000000"/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98" name="path 798"/>
          <p:cNvSpPr/>
          <p:nvPr/>
        </p:nvSpPr>
        <p:spPr>
          <a:xfrm>
            <a:off x="8174726" y="276417"/>
            <a:ext cx="6350" cy="242473"/>
          </a:xfrm>
          <a:custGeom>
            <a:avLst/>
            <a:gdLst/>
            <a:ahLst/>
            <a:cxnLst/>
            <a:rect l="0" t="0" r="0" b="0"/>
            <a:pathLst>
              <a:path w="10" h="381">
                <a:moveTo>
                  <a:pt x="5" y="0"/>
                </a:moveTo>
                <a:lnTo>
                  <a:pt x="5" y="381"/>
                </a:lnTo>
              </a:path>
            </a:pathLst>
          </a:custGeom>
          <a:noFill/>
          <a:ln w="6119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00" name="picture 8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802" name="picture 8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graphicFrame>
        <p:nvGraphicFramePr>
          <p:cNvPr id="804" name="table 804"/>
          <p:cNvGraphicFramePr>
            <a:graphicFrameLocks noGrp="1"/>
          </p:cNvGraphicFramePr>
          <p:nvPr/>
        </p:nvGraphicFramePr>
        <p:xfrm>
          <a:off x="1607820" y="3185160"/>
          <a:ext cx="6487160" cy="781685"/>
        </p:xfrm>
        <a:graphic>
          <a:graphicData uri="http://schemas.openxmlformats.org/drawingml/2006/table">
            <a:tbl>
              <a:tblPr/>
              <a:tblGrid>
                <a:gridCol w="6487160"/>
              </a:tblGrid>
              <a:tr h="74358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6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19380" indent="-7620" algn="l" rtl="0" eaLnBrk="0">
                        <a:lnSpc>
                          <a:spcPct val="139000"/>
                        </a:lnSpc>
                        <a:spcBef>
                          <a:spcPts val="5"/>
                        </a:spcBef>
                      </a:pP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终结符集是经词法分析识别后的单词集，如变量i,运算符+、*和分界符(、</a:t>
                      </a: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)，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它们被视为语法分析中最基本元素</a:t>
                      </a:r>
                      <a:endParaRPr sz="15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FF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FF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06" name="textbox 806"/>
          <p:cNvSpPr/>
          <p:nvPr/>
        </p:nvSpPr>
        <p:spPr>
          <a:xfrm>
            <a:off x="5821679" y="2273807"/>
            <a:ext cx="2392679" cy="646430"/>
          </a:xfrm>
          <a:prstGeom prst="rect">
            <a:avLst/>
          </a:prstGeom>
          <a:solidFill>
            <a:srgbClr val="FFFFC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67055" algn="l" rtl="0" eaLnBrk="0">
              <a:lnSpc>
                <a:spcPct val="92000"/>
              </a:lnSpc>
              <a:spcBef>
                <a:spcPts val="0"/>
              </a:spcBef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G[E]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63880" algn="l" rtl="0" eaLnBrk="0">
              <a:lnSpc>
                <a:spcPct val="79000"/>
              </a:lnSpc>
              <a:spcBef>
                <a:spcPts val="370"/>
              </a:spcBef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E→E+E|E*E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|(E)|i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808" name="textbox 808"/>
          <p:cNvSpPr/>
          <p:nvPr/>
        </p:nvSpPr>
        <p:spPr>
          <a:xfrm>
            <a:off x="1595120" y="1653794"/>
            <a:ext cx="4516754" cy="3683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0800" algn="l" rtl="0" eaLnBrk="0">
              <a:lnSpc>
                <a:spcPct val="97000"/>
              </a:lnSpc>
              <a:spcBef>
                <a:spcPts val="5"/>
              </a:spcBef>
              <a:tabLst>
                <a:tab pos="124460" algn="l"/>
              </a:tabLst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终结符集是输入字符集，它是构成单词的最基</a:t>
            </a: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本元素</a:t>
            </a:r>
            <a:endParaRPr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10" name="path 810"/>
          <p:cNvSpPr/>
          <p:nvPr/>
        </p:nvSpPr>
        <p:spPr>
          <a:xfrm>
            <a:off x="1607820" y="1666494"/>
            <a:ext cx="38100" cy="323088"/>
          </a:xfrm>
          <a:custGeom>
            <a:avLst/>
            <a:gdLst/>
            <a:ahLst/>
            <a:cxnLst/>
            <a:rect l="0" t="0" r="0" b="0"/>
            <a:pathLst>
              <a:path w="60" h="508">
                <a:moveTo>
                  <a:pt x="30" y="0"/>
                </a:moveTo>
                <a:lnTo>
                  <a:pt x="30" y="508"/>
                </a:lnTo>
              </a:path>
            </a:pathLst>
          </a:custGeom>
          <a:noFill/>
          <a:ln w="38100" cap="flat">
            <a:solidFill>
              <a:srgbClr val="FF00FF"/>
            </a:solidFill>
            <a:prstDash val="dash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12" name="textbox 812"/>
          <p:cNvSpPr/>
          <p:nvPr/>
        </p:nvSpPr>
        <p:spPr>
          <a:xfrm>
            <a:off x="1447088" y="2580995"/>
            <a:ext cx="2422525" cy="3371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描述语法规则的文法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14" name="path 814"/>
          <p:cNvSpPr/>
          <p:nvPr/>
        </p:nvSpPr>
        <p:spPr>
          <a:xfrm>
            <a:off x="1626870" y="1647444"/>
            <a:ext cx="4745735" cy="38100"/>
          </a:xfrm>
          <a:custGeom>
            <a:avLst/>
            <a:gdLst/>
            <a:ahLst/>
            <a:cxnLst/>
            <a:rect l="0" t="0" r="0" b="0"/>
            <a:pathLst>
              <a:path w="7473" h="60">
                <a:moveTo>
                  <a:pt x="7473" y="30"/>
                </a:moveTo>
                <a:lnTo>
                  <a:pt x="0" y="30"/>
                </a:lnTo>
              </a:path>
            </a:pathLst>
          </a:custGeom>
          <a:noFill/>
          <a:ln w="38100" cap="flat">
            <a:solidFill>
              <a:srgbClr val="FF00FF"/>
            </a:solidFill>
            <a:prstDash val="dash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16" name="path 816"/>
          <p:cNvSpPr/>
          <p:nvPr/>
        </p:nvSpPr>
        <p:spPr>
          <a:xfrm>
            <a:off x="1626870" y="1970532"/>
            <a:ext cx="4745735" cy="38100"/>
          </a:xfrm>
          <a:custGeom>
            <a:avLst/>
            <a:gdLst/>
            <a:ahLst/>
            <a:cxnLst/>
            <a:rect l="0" t="0" r="0" b="0"/>
            <a:pathLst>
              <a:path w="7473" h="60">
                <a:moveTo>
                  <a:pt x="0" y="30"/>
                </a:moveTo>
                <a:lnTo>
                  <a:pt x="7473" y="30"/>
                </a:lnTo>
              </a:path>
            </a:pathLst>
          </a:custGeom>
          <a:noFill/>
          <a:ln w="38100" cap="flat">
            <a:solidFill>
              <a:srgbClr val="FF00FF"/>
            </a:solidFill>
            <a:prstDash val="dash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18" name="textbox 818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20" name="path 820"/>
          <p:cNvSpPr/>
          <p:nvPr/>
        </p:nvSpPr>
        <p:spPr>
          <a:xfrm>
            <a:off x="6353555" y="1666494"/>
            <a:ext cx="38100" cy="323088"/>
          </a:xfrm>
          <a:custGeom>
            <a:avLst/>
            <a:gdLst/>
            <a:ahLst/>
            <a:cxnLst/>
            <a:rect l="0" t="0" r="0" b="0"/>
            <a:pathLst>
              <a:path w="60" h="508">
                <a:moveTo>
                  <a:pt x="30" y="508"/>
                </a:moveTo>
                <a:lnTo>
                  <a:pt x="30" y="0"/>
                </a:lnTo>
              </a:path>
            </a:pathLst>
          </a:custGeom>
          <a:noFill/>
          <a:ln w="38100" cap="flat">
            <a:solidFill>
              <a:srgbClr val="FF00FF"/>
            </a:solidFill>
            <a:prstDash val="dash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picture 8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824" name="picture 8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826" name="textbox 826"/>
          <p:cNvSpPr/>
          <p:nvPr/>
        </p:nvSpPr>
        <p:spPr>
          <a:xfrm>
            <a:off x="1489722" y="1233144"/>
            <a:ext cx="1922779" cy="17646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7940" algn="l" rtl="0" eaLnBrk="0">
              <a:lnSpc>
                <a:spcPct val="89000"/>
              </a:lnSpc>
            </a:pP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已知文法 G[E]: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20320" algn="l" rtl="0" eaLnBrk="0">
              <a:lnSpc>
                <a:spcPct val="151000"/>
              </a:lnSpc>
              <a:spcBef>
                <a:spcPts val="40"/>
              </a:spcBef>
            </a:pPr>
            <a:r>
              <a:rPr sz="21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 </a:t>
            </a:r>
            <a:r>
              <a:rPr sz="21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 </a:t>
            </a:r>
            <a:r>
              <a:rPr sz="21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T∣E+T∣E-T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 </a:t>
            </a:r>
            <a:r>
              <a:rPr sz="21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</a:t>
            </a:r>
            <a:r>
              <a:rPr sz="2100" kern="0" spc="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F∣T*F∣T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/F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</a:t>
            </a:r>
            <a:r>
              <a:rPr sz="2100" kern="0" spc="2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(E)∣</a:t>
            </a:r>
            <a:r>
              <a:rPr sz="2100" kern="0" spc="-4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28" name="textbox 828"/>
          <p:cNvSpPr/>
          <p:nvPr/>
        </p:nvSpPr>
        <p:spPr>
          <a:xfrm>
            <a:off x="1488922" y="3154019"/>
            <a:ext cx="4210050" cy="3371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写出该文法的 V</a:t>
            </a:r>
            <a:r>
              <a:rPr sz="2100" kern="0" spc="-70" baseline="-20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sz="3200" kern="0" spc="-70" baseline="-13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sz="2100" kern="0" spc="-4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70" baseline="-22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300" kern="0" spc="2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、开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始符号。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30" name="textbox 830"/>
          <p:cNvSpPr/>
          <p:nvPr/>
        </p:nvSpPr>
        <p:spPr>
          <a:xfrm>
            <a:off x="439093" y="481717"/>
            <a:ext cx="1163955" cy="4711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2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思考题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32" name="picture 8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834" name="path 834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6" name="textbox 836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38" name="textbox 838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40" name="path 840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picture 8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 rot="21600000">
            <a:off x="1272539" y="1011935"/>
            <a:ext cx="5995415" cy="2691384"/>
            <a:chOff x="0" y="0"/>
            <a:chExt cx="5995415" cy="2691384"/>
          </a:xfrm>
        </p:grpSpPr>
        <p:sp>
          <p:nvSpPr>
            <p:cNvPr id="844" name="textbox 844"/>
            <p:cNvSpPr/>
            <p:nvPr/>
          </p:nvSpPr>
          <p:spPr>
            <a:xfrm>
              <a:off x="0" y="0"/>
              <a:ext cx="5995670" cy="2691764"/>
            </a:xfrm>
            <a:prstGeom prst="rect">
              <a:avLst/>
            </a:prstGeom>
            <a:solidFill>
              <a:srgbClr val="FFFFCC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4000"/>
                </a:lnSpc>
              </a:pPr>
              <a:endParaRPr sz="6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93980" indent="635" algn="l" rtl="0" eaLnBrk="0">
                <a:lnSpc>
                  <a:spcPct val="115000"/>
                </a:lnSpc>
                <a:spcBef>
                  <a:spcPts val="0"/>
                </a:spcBef>
              </a:pPr>
              <a:r>
                <a:rPr sz="2100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如果 </a:t>
              </a:r>
              <a:r>
                <a:rPr sz="2100" b="1" i="1" kern="0" spc="-10" dirty="0">
                  <a:solidFill>
                    <a:srgbClr val="FF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α→β </a:t>
              </a:r>
              <a:r>
                <a:rPr sz="2100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是文法 </a:t>
              </a:r>
              <a:r>
                <a:rPr sz="2100" kern="0" spc="-1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G[S] </a:t>
              </a:r>
              <a:r>
                <a:rPr sz="2100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的一个产</a:t>
              </a:r>
              <a:r>
                <a:rPr sz="2100" kern="0" spc="-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生式， </a:t>
              </a:r>
              <a:r>
                <a:rPr sz="2100" i="1" kern="0" spc="-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γ,δ</a:t>
              </a:r>
              <a:r>
                <a:rPr sz="2200" i="1" kern="0" spc="-2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∈</a:t>
              </a:r>
              <a:r>
                <a:rPr sz="2100" i="1" kern="0" spc="-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V</a:t>
              </a:r>
              <a:r>
                <a:rPr sz="2100" i="1" kern="0" spc="-20" baseline="3000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*</a:t>
              </a:r>
              <a:r>
                <a:rPr sz="2100" kern="0" spc="-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，</a:t>
              </a:r>
              <a:r>
                <a:rPr sz="2100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</a:t>
              </a:r>
              <a:r>
                <a:rPr sz="2100" kern="0" spc="-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有符号串</a:t>
              </a:r>
              <a:r>
                <a:rPr sz="2100" kern="0" spc="-18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100" i="1" kern="0" spc="-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x,y </a:t>
              </a:r>
              <a:r>
                <a:rPr sz="2100" kern="0" spc="-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满足：</a:t>
              </a:r>
              <a:endParaRPr sz="2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 rtl="0" eaLnBrk="0">
                <a:lnSpc>
                  <a:spcPct val="104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369060" algn="l" rtl="0" eaLnBrk="0">
                <a:lnSpc>
                  <a:spcPct val="76000"/>
                </a:lnSpc>
                <a:spcBef>
                  <a:spcPts val="665"/>
                </a:spcBef>
              </a:pPr>
              <a:r>
                <a:rPr sz="21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x</a:t>
              </a:r>
              <a:r>
                <a:rPr sz="2100" i="1" kern="0" spc="20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21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= γαδ</a:t>
              </a:r>
              <a:r>
                <a:rPr sz="2100" i="1" kern="0" spc="-30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2200" i="1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,</a:t>
              </a:r>
              <a:r>
                <a:rPr sz="2200" kern="0" spc="56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1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y= γβ</a:t>
              </a:r>
              <a:r>
                <a:rPr sz="2100" i="1" kern="0" spc="-1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δ</a:t>
              </a:r>
              <a:endParaRPr sz="21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  <a:p>
              <a:pPr marL="2430780" algn="l" rtl="0" eaLnBrk="0">
                <a:lnSpc>
                  <a:spcPts val="7880"/>
                </a:lnSpc>
                <a:spcBef>
                  <a:spcPts val="1145"/>
                </a:spcBef>
                <a:tabLst>
                  <a:tab pos="2493010" algn="l"/>
                </a:tabLst>
              </a:pPr>
              <a:r>
                <a:rPr sz="2300" kern="0" spc="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	</a:t>
              </a:r>
              <a:r>
                <a:rPr sz="3700" kern="0" spc="-10" baseline="6700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导</a:t>
              </a:r>
              <a:r>
                <a:rPr sz="2300" kern="0" spc="8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</a:t>
              </a:r>
              <a:r>
                <a:rPr sz="48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}</a:t>
              </a:r>
              <a:r>
                <a:rPr sz="4800" kern="0" spc="56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3100" kern="0" spc="-10" baseline="9700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记作</a:t>
              </a:r>
              <a:r>
                <a:rPr sz="2000" kern="0" spc="-2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600" b="1" i="1" kern="0" spc="-10" baseline="11500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x</a:t>
              </a:r>
              <a:r>
                <a:rPr sz="1600" b="1" i="1" kern="0" spc="-1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3000" b="1" i="1" kern="0" spc="-10" baseline="10000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→</a:t>
              </a:r>
              <a:r>
                <a:rPr sz="2600" b="1" i="1" kern="0" spc="-10" baseline="11500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y</a:t>
              </a:r>
              <a:endParaRPr sz="2600" baseline="115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846" name="textbox 846"/>
            <p:cNvSpPr/>
            <p:nvPr/>
          </p:nvSpPr>
          <p:spPr>
            <a:xfrm>
              <a:off x="759663" y="2332913"/>
              <a:ext cx="1734185" cy="293370"/>
            </a:xfrm>
            <a:prstGeom prst="rect">
              <a:avLst/>
            </a:prstGeom>
            <a:solidFill>
              <a:srgbClr val="FFFFCC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23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87000"/>
                </a:lnSpc>
              </a:pPr>
              <a:r>
                <a:rPr sz="2000" kern="0" spc="-1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y</a:t>
              </a:r>
              <a:r>
                <a:rPr sz="2000" kern="0" spc="-13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2300" kern="0" spc="-13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直接归约</a:t>
              </a:r>
              <a:r>
                <a:rPr sz="2300" kern="0" spc="-1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到 </a:t>
              </a:r>
              <a:r>
                <a:rPr sz="2000" kern="0" spc="-3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x</a:t>
              </a:r>
              <a:endParaRPr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848" name="textbox 848"/>
            <p:cNvSpPr/>
            <p:nvPr/>
          </p:nvSpPr>
          <p:spPr>
            <a:xfrm>
              <a:off x="759663" y="1916861"/>
              <a:ext cx="1667510" cy="293370"/>
            </a:xfrm>
            <a:prstGeom prst="rect">
              <a:avLst/>
            </a:prstGeom>
            <a:solidFill>
              <a:srgbClr val="FFFFCC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23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87000"/>
                </a:lnSpc>
              </a:pPr>
              <a:r>
                <a:rPr sz="2000" kern="0" spc="-1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y</a:t>
              </a:r>
              <a:r>
                <a:rPr sz="2000" kern="0" spc="-13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2300" kern="0" spc="-1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是</a:t>
              </a:r>
              <a:r>
                <a:rPr sz="2000" kern="0" spc="-13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x</a:t>
              </a:r>
              <a:r>
                <a:rPr sz="2300" kern="0" spc="-1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的</a:t>
              </a:r>
              <a:r>
                <a:rPr sz="2300" kern="0" spc="-13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直接</a:t>
              </a:r>
              <a:r>
                <a:rPr sz="2300" kern="0" spc="-4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推</a:t>
              </a:r>
              <a:endParaRPr sz="2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50" name="textbox 850"/>
            <p:cNvSpPr/>
            <p:nvPr/>
          </p:nvSpPr>
          <p:spPr>
            <a:xfrm>
              <a:off x="81661" y="1496796"/>
              <a:ext cx="2424429" cy="30987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8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2700" algn="l" rtl="0" eaLnBrk="0">
                <a:lnSpc>
                  <a:spcPct val="89000"/>
                </a:lnSpc>
              </a:pPr>
              <a:r>
                <a:rPr sz="2100" kern="0" spc="4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则称</a:t>
              </a:r>
              <a:r>
                <a:rPr sz="2100" kern="0" spc="5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100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x </a:t>
              </a:r>
              <a:r>
                <a:rPr sz="2100" kern="0" spc="4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直接产生了</a:t>
              </a:r>
              <a:r>
                <a:rPr sz="2100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y</a:t>
              </a:r>
              <a:endParaRPr sz="21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</p:txBody>
        </p:sp>
      </p:grpSp>
      <p:pic>
        <p:nvPicPr>
          <p:cNvPr id="852" name="picture 8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854" name="textbox 854"/>
          <p:cNvSpPr/>
          <p:nvPr/>
        </p:nvSpPr>
        <p:spPr>
          <a:xfrm>
            <a:off x="1682394" y="3957625"/>
            <a:ext cx="4594225" cy="291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简言之，即用产生式的右部替换产生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式的左部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56" name="picture 8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 rot="21600000">
            <a:off x="254180" y="1009368"/>
            <a:ext cx="982097" cy="407483"/>
            <a:chOff x="0" y="0"/>
            <a:chExt cx="982097" cy="407483"/>
          </a:xfrm>
        </p:grpSpPr>
        <p:pic>
          <p:nvPicPr>
            <p:cNvPr id="858" name="picture 8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982097" cy="407483"/>
            </a:xfrm>
            <a:prstGeom prst="rect">
              <a:avLst/>
            </a:prstGeom>
          </p:spPr>
        </p:pic>
        <p:sp>
          <p:nvSpPr>
            <p:cNvPr id="860" name="textbox 860"/>
            <p:cNvSpPr/>
            <p:nvPr/>
          </p:nvSpPr>
          <p:spPr>
            <a:xfrm>
              <a:off x="-12700" y="-12700"/>
              <a:ext cx="1007744" cy="46545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9000"/>
                </a:lnSpc>
              </a:pPr>
              <a:endParaRPr sz="5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288925" algn="l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1800" b="1" kern="0" spc="-5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定义</a:t>
              </a:r>
              <a:endPara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862" name="textbox 862"/>
          <p:cNvSpPr/>
          <p:nvPr/>
        </p:nvSpPr>
        <p:spPr>
          <a:xfrm>
            <a:off x="359312" y="451618"/>
            <a:ext cx="782955" cy="4718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3000" kern="0" spc="-2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推导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64" name="path 864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66" name="textbox 866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68" name="textbox 868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70" name="path 870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path 872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74" name="picture 8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33756" y="230123"/>
            <a:ext cx="4000500" cy="1568196"/>
          </a:xfrm>
          <a:prstGeom prst="rect">
            <a:avLst/>
          </a:prstGeom>
        </p:spPr>
      </p:pic>
      <p:graphicFrame>
        <p:nvGraphicFramePr>
          <p:cNvPr id="876" name="table 876"/>
          <p:cNvGraphicFramePr>
            <a:graphicFrameLocks noGrp="1"/>
          </p:cNvGraphicFramePr>
          <p:nvPr/>
        </p:nvGraphicFramePr>
        <p:xfrm>
          <a:off x="330581" y="226948"/>
          <a:ext cx="4006850" cy="1574165"/>
        </p:xfrm>
        <a:graphic>
          <a:graphicData uri="http://schemas.openxmlformats.org/drawingml/2006/table">
            <a:tbl>
              <a:tblPr/>
              <a:tblGrid>
                <a:gridCol w="4006850"/>
              </a:tblGrid>
              <a:tr h="15678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9715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6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例如：</a:t>
                      </a:r>
                      <a:r>
                        <a:rPr sz="1600" kern="0" spc="-2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6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G[&lt;</a:t>
                      </a:r>
                      <a:r>
                        <a:rPr sz="16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无符号整数</a:t>
                      </a:r>
                      <a:r>
                        <a:rPr sz="16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&gt;]</a:t>
                      </a:r>
                      <a:endParaRPr sz="16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523875" algn="l" rtl="0" eaLnBrk="0">
                        <a:lnSpc>
                          <a:spcPct val="94000"/>
                        </a:lnSpc>
                        <a:spcBef>
                          <a:spcPts val="595"/>
                        </a:spcBef>
                      </a:pPr>
                      <a:r>
                        <a:rPr sz="16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(1) &lt;</a:t>
                      </a:r>
                      <a:r>
                        <a:rPr sz="16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无符号整数</a:t>
                      </a:r>
                      <a:r>
                        <a:rPr sz="16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 </a:t>
                      </a:r>
                      <a:r>
                        <a:rPr sz="16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→</a:t>
                      </a:r>
                      <a:r>
                        <a:rPr sz="1600" kern="0" spc="-3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16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6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数字串</a:t>
                      </a:r>
                      <a:r>
                        <a:rPr sz="16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</a:t>
                      </a:r>
                      <a:endParaRPr sz="16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523875" algn="l" rtl="0" eaLnBrk="0">
                        <a:lnSpc>
                          <a:spcPct val="94000"/>
                        </a:lnSpc>
                        <a:spcBef>
                          <a:spcPts val="575"/>
                        </a:spcBef>
                      </a:pPr>
                      <a:r>
                        <a:rPr sz="16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(2) &lt;</a:t>
                      </a:r>
                      <a:r>
                        <a:rPr sz="16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数字串</a:t>
                      </a:r>
                      <a:r>
                        <a:rPr sz="16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 </a:t>
                      </a:r>
                      <a:r>
                        <a:rPr sz="16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→ </a:t>
                      </a:r>
                      <a:r>
                        <a:rPr sz="16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6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数字串</a:t>
                      </a:r>
                      <a:r>
                        <a:rPr sz="16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 &lt;</a:t>
                      </a:r>
                      <a:r>
                        <a:rPr sz="16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</a:t>
                      </a:r>
                      <a:r>
                        <a:rPr sz="16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</a:t>
                      </a:r>
                      <a:endParaRPr sz="16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523875" algn="l" rtl="0" eaLnBrk="0">
                        <a:lnSpc>
                          <a:spcPct val="94000"/>
                        </a:lnSpc>
                        <a:spcBef>
                          <a:spcPts val="570"/>
                        </a:spcBef>
                      </a:pPr>
                      <a:r>
                        <a:rPr sz="16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(3) &lt;</a:t>
                      </a:r>
                      <a:r>
                        <a:rPr sz="16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数字串</a:t>
                      </a:r>
                      <a:r>
                        <a:rPr sz="16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</a:t>
                      </a:r>
                      <a:r>
                        <a:rPr sz="16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6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→</a:t>
                      </a:r>
                      <a:r>
                        <a:rPr sz="16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16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&lt;</a:t>
                      </a:r>
                      <a:r>
                        <a:rPr sz="16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</a:t>
                      </a:r>
                      <a:r>
                        <a:rPr sz="16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</a:t>
                      </a:r>
                      <a:endParaRPr sz="16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523875" algn="l" rtl="0" eaLnBrk="0">
                        <a:lnSpc>
                          <a:spcPct val="94000"/>
                        </a:lnSpc>
                        <a:spcBef>
                          <a:spcPts val="0"/>
                        </a:spcBef>
                      </a:pPr>
                      <a:r>
                        <a:rPr sz="16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(4) &lt;</a:t>
                      </a:r>
                      <a:r>
                        <a:rPr sz="16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数字</a:t>
                      </a:r>
                      <a:r>
                        <a:rPr sz="16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&gt;</a:t>
                      </a:r>
                      <a:r>
                        <a:rPr sz="16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6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→</a:t>
                      </a:r>
                      <a:r>
                        <a:rPr sz="16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16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0</a:t>
                      </a:r>
                      <a:r>
                        <a:rPr sz="16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6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6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6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1</a:t>
                      </a:r>
                      <a:r>
                        <a:rPr sz="16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6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 2</a:t>
                      </a:r>
                      <a:r>
                        <a:rPr sz="16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6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6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6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3</a:t>
                      </a:r>
                      <a:r>
                        <a:rPr sz="16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6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6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6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……</a:t>
                      </a:r>
                      <a:r>
                        <a:rPr sz="16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6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6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6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sz="16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78" name="picture 8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880" name="picture 8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pic>
        <p:nvPicPr>
          <p:cNvPr id="882" name="picture 8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06296" y="4044695"/>
            <a:ext cx="4468367" cy="419100"/>
          </a:xfrm>
          <a:prstGeom prst="rect">
            <a:avLst/>
          </a:prstGeom>
        </p:spPr>
      </p:pic>
      <p:graphicFrame>
        <p:nvGraphicFramePr>
          <p:cNvPr id="884" name="table 884"/>
          <p:cNvGraphicFramePr>
            <a:graphicFrameLocks noGrp="1"/>
          </p:cNvGraphicFramePr>
          <p:nvPr/>
        </p:nvGraphicFramePr>
        <p:xfrm>
          <a:off x="1603121" y="4041520"/>
          <a:ext cx="4474209" cy="425450"/>
        </p:xfrm>
        <a:graphic>
          <a:graphicData uri="http://schemas.openxmlformats.org/drawingml/2006/table">
            <a:tbl>
              <a:tblPr/>
              <a:tblGrid>
                <a:gridCol w="4474209"/>
              </a:tblGrid>
              <a:tr h="4191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2860" algn="l" rtl="0" eaLnBrk="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当符号串已没有非终结符号时，</a:t>
                      </a:r>
                      <a:r>
                        <a:rPr sz="1500" kern="0" spc="-3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推导就该终止</a:t>
                      </a: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了。</a:t>
                      </a:r>
                      <a:endParaRPr sz="15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86" name="textbox 886"/>
          <p:cNvSpPr/>
          <p:nvPr/>
        </p:nvSpPr>
        <p:spPr>
          <a:xfrm>
            <a:off x="2429382" y="2505640"/>
            <a:ext cx="2081529" cy="6807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050" algn="l" rtl="0" eaLnBrk="0">
              <a:lnSpc>
                <a:spcPct val="89000"/>
              </a:lnSpc>
            </a:pPr>
            <a:r>
              <a:rPr sz="1800" b="1" kern="0" spc="-1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</a:t>
            </a:r>
            <a:r>
              <a:rPr sz="1800" b="1" kern="0" spc="22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数字串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 &lt;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ts val="3235"/>
              </a:lnSpc>
            </a:pPr>
            <a:r>
              <a:rPr sz="1800" b="1" kern="0" spc="-1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</a:t>
            </a:r>
            <a:r>
              <a:rPr sz="1800" b="1" kern="0" spc="31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&gt;&lt;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888" name="textbox 888"/>
          <p:cNvSpPr/>
          <p:nvPr/>
        </p:nvSpPr>
        <p:spPr>
          <a:xfrm>
            <a:off x="2435732" y="3332283"/>
            <a:ext cx="1282700" cy="6743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800" b="1" kern="0" spc="-4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</a:t>
            </a:r>
            <a:r>
              <a:rPr sz="1800" b="1" kern="0" spc="13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 &lt;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ts val="3185"/>
              </a:lnSpc>
            </a:pPr>
            <a:r>
              <a:rPr sz="1800" b="1" kern="0" spc="-7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</a:t>
            </a:r>
            <a:r>
              <a:rPr sz="1800" b="1" kern="0" spc="13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0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890" name="textbox 890"/>
          <p:cNvSpPr/>
          <p:nvPr/>
        </p:nvSpPr>
        <p:spPr>
          <a:xfrm>
            <a:off x="864057" y="2088311"/>
            <a:ext cx="2856229" cy="292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无符号整数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   </a:t>
            </a:r>
            <a:r>
              <a:rPr sz="1800" b="1" kern="0" spc="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数字串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892" name="picture 8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929715" y="1719774"/>
            <a:ext cx="976539" cy="703848"/>
          </a:xfrm>
          <a:prstGeom prst="rect">
            <a:avLst/>
          </a:prstGeom>
        </p:spPr>
      </p:pic>
      <p:pic>
        <p:nvPicPr>
          <p:cNvPr id="894" name="picture 8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896" name="textbox 896"/>
          <p:cNvSpPr/>
          <p:nvPr/>
        </p:nvSpPr>
        <p:spPr>
          <a:xfrm>
            <a:off x="6084089" y="2849309"/>
            <a:ext cx="1543050" cy="3435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500"/>
              </a:lnSpc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&lt;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无符号整数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&gt;</a:t>
            </a:r>
            <a:endParaRPr sz="20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898" name="textbox 898"/>
          <p:cNvSpPr/>
          <p:nvPr/>
        </p:nvSpPr>
        <p:spPr>
          <a:xfrm>
            <a:off x="7699728" y="2700077"/>
            <a:ext cx="699134" cy="505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1800" b="1" kern="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 rtl="0" eaLnBrk="0">
              <a:lnSpc>
                <a:spcPct val="83000"/>
              </a:lnSpc>
              <a:spcBef>
                <a:spcPts val="20"/>
              </a:spcBef>
            </a:pPr>
            <a:r>
              <a:rPr sz="1800" b="1" kern="0" spc="-4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</a:t>
            </a:r>
            <a:r>
              <a:rPr sz="1800" b="1" kern="0" spc="2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10</a:t>
            </a:r>
            <a:endParaRPr sz="20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900" name="textbox 900"/>
          <p:cNvSpPr/>
          <p:nvPr/>
        </p:nvSpPr>
        <p:spPr>
          <a:xfrm>
            <a:off x="7485303" y="1746254"/>
            <a:ext cx="830580" cy="2546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500" b="1" kern="0" spc="70" dirty="0">
                <a:solidFill>
                  <a:srgbClr val="BE5108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最左推导</a:t>
            </a:r>
            <a:endParaRPr sz="15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02" name="textbox 902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04" name="textbox 904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06" name="path 906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174235" y="1479803"/>
            <a:ext cx="1258823" cy="277367"/>
          </a:xfrm>
          <a:prstGeom prst="rect">
            <a:avLst/>
          </a:prstGeom>
        </p:spPr>
      </p:pic>
      <p:sp>
        <p:nvSpPr>
          <p:cNvPr id="40" name="textbox 40"/>
          <p:cNvSpPr/>
          <p:nvPr/>
        </p:nvSpPr>
        <p:spPr>
          <a:xfrm>
            <a:off x="1123670" y="1528208"/>
            <a:ext cx="7757159" cy="17691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047365" algn="l" rtl="0" eaLnBrk="0">
              <a:lnSpc>
                <a:spcPct val="74000"/>
              </a:lnSpc>
              <a:tabLst>
                <a:tab pos="3150870" algn="l"/>
              </a:tabLst>
            </a:pPr>
            <a:r>
              <a:rPr sz="12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12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程序构成的规律</a:t>
            </a:r>
            <a:r>
              <a:rPr sz="12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sz="1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5440" algn="l" rtl="0" eaLnBrk="0">
              <a:lnSpc>
                <a:spcPct val="91000"/>
              </a:lnSpc>
              <a:spcBef>
                <a:spcPts val="10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称作</a:t>
            </a:r>
            <a:r>
              <a:rPr sz="1800" u="sng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形式语言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7000"/>
              </a:lnSpc>
              <a:spcBef>
                <a:spcPts val="1555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•</a:t>
            </a: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形式语言可抽象定义为一个数学系统。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0000"/>
              </a:lnSpc>
            </a:pP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46075" indent="-333375" algn="l" rtl="0" eaLnBrk="0">
              <a:lnSpc>
                <a:spcPct val="124000"/>
              </a:lnSpc>
            </a:pP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•    </a:t>
            </a:r>
            <a:r>
              <a:rPr sz="1800" u="sng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形式语言理论是对符号串集</a:t>
            </a:r>
            <a:r>
              <a:rPr sz="1800" u="sng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合的表示法、结构及其特性的研究</a:t>
            </a:r>
            <a:r>
              <a:rPr sz="1800" kern="0" spc="-2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，是程序设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计语言语法分析研究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的基础。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46" name="textbox 46"/>
          <p:cNvSpPr/>
          <p:nvPr/>
        </p:nvSpPr>
        <p:spPr>
          <a:xfrm>
            <a:off x="1123670" y="3458006"/>
            <a:ext cx="7755890" cy="6807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•    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构造编译程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序的算法是从研究源程序到目标程序产生</a:t>
            </a:r>
            <a:r>
              <a:rPr sz="1800" kern="0" spc="-1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，首先找到源语言的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5440" algn="l" rtl="0" eaLnBrk="0">
              <a:lnSpc>
                <a:spcPts val="3240"/>
              </a:lnSpc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形式描述</a:t>
            </a:r>
            <a:r>
              <a:rPr sz="1800" kern="0" spc="-2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，根据这种描述</a:t>
            </a:r>
            <a:r>
              <a:rPr sz="1800" kern="0" spc="-2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，构造出相应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的分析加工程序。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" name="textbox 48"/>
          <p:cNvSpPr/>
          <p:nvPr/>
        </p:nvSpPr>
        <p:spPr>
          <a:xfrm>
            <a:off x="1123670" y="1235506"/>
            <a:ext cx="7755890" cy="291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•    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若不考虑语义和语用，</a:t>
            </a:r>
            <a:r>
              <a:rPr sz="1800" kern="0" spc="-4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即只从语法这一侧面来看语言</a:t>
            </a:r>
            <a:r>
              <a:rPr sz="1800" kern="0" spc="-2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，这种意义下的语言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path 50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139695" y="897636"/>
            <a:ext cx="2322575" cy="277367"/>
          </a:xfrm>
          <a:prstGeom prst="rect">
            <a:avLst/>
          </a:prstGeom>
        </p:spPr>
      </p:pic>
      <p:graphicFrame>
        <p:nvGraphicFramePr>
          <p:cNvPr id="54" name="table 54"/>
          <p:cNvGraphicFramePr>
            <a:graphicFrameLocks noGrp="1"/>
          </p:cNvGraphicFramePr>
          <p:nvPr/>
        </p:nvGraphicFramePr>
        <p:xfrm>
          <a:off x="2136520" y="894461"/>
          <a:ext cx="2328544" cy="283209"/>
        </p:xfrm>
        <a:graphic>
          <a:graphicData uri="http://schemas.openxmlformats.org/drawingml/2006/table">
            <a:tbl>
              <a:tblPr/>
              <a:tblGrid>
                <a:gridCol w="2328544"/>
              </a:tblGrid>
              <a:tr h="2768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223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200" kern="0" spc="0" dirty="0">
                          <a:solidFill>
                            <a:srgbClr val="0D0D0D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程序的含义以及与使</a:t>
                      </a:r>
                      <a:r>
                        <a:rPr sz="1200" kern="0" spc="-10" dirty="0">
                          <a:solidFill>
                            <a:srgbClr val="0D0D0D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用者的关系</a:t>
                      </a:r>
                      <a:endParaRPr sz="12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textbox 56"/>
          <p:cNvSpPr/>
          <p:nvPr/>
        </p:nvSpPr>
        <p:spPr>
          <a:xfrm>
            <a:off x="437489" y="412750"/>
            <a:ext cx="1544955" cy="4724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形式语言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2" name="textbox 62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4" name="path 64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picture 9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910" name="picture 9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912" name="textbox 912"/>
          <p:cNvSpPr/>
          <p:nvPr/>
        </p:nvSpPr>
        <p:spPr>
          <a:xfrm>
            <a:off x="1473708" y="2141220"/>
            <a:ext cx="1818639" cy="1705610"/>
          </a:xfrm>
          <a:prstGeom prst="rect">
            <a:avLst/>
          </a:prstGeom>
          <a:solidFill>
            <a:srgbClr val="FFFFC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09905" algn="l" rtl="0" eaLnBrk="0">
              <a:lnSpc>
                <a:spcPct val="92000"/>
              </a:lnSpc>
              <a:spcBef>
                <a:spcPts val="0"/>
              </a:spcBef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G[S]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05460" indent="10160" algn="l" rtl="0" eaLnBrk="0">
              <a:lnSpc>
                <a:spcPct val="142000"/>
              </a:lnSpc>
              <a:spcBef>
                <a:spcPts val="425"/>
              </a:spcBef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S→L|SL|SD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L→a|b|…|z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D→0|1|…|9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914" name="textbox 914"/>
          <p:cNvSpPr/>
          <p:nvPr/>
        </p:nvSpPr>
        <p:spPr>
          <a:xfrm>
            <a:off x="5330164" y="2481698"/>
            <a:ext cx="1880870" cy="8934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6035" algn="l" rtl="0" eaLnBrk="0">
              <a:lnSpc>
                <a:spcPct val="95000"/>
              </a:lnSpc>
            </a:pPr>
            <a:r>
              <a:rPr sz="1800" kern="0" spc="-10" dirty="0">
                <a:solidFill>
                  <a:srgbClr val="0F48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LD </a:t>
            </a:r>
            <a:r>
              <a:rPr sz="1800" kern="0" spc="-10" dirty="0">
                <a:solidFill>
                  <a:srgbClr val="0F48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</a:t>
            </a:r>
            <a:r>
              <a:rPr sz="1800" kern="0" spc="70" dirty="0">
                <a:solidFill>
                  <a:srgbClr val="0F48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aD </a:t>
            </a:r>
            <a:r>
              <a:rPr sz="1800" kern="0" spc="-10" dirty="0">
                <a:solidFill>
                  <a:srgbClr val="0F48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</a:t>
            </a:r>
            <a:r>
              <a:rPr sz="1800" kern="0" spc="50" dirty="0">
                <a:solidFill>
                  <a:srgbClr val="0F48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a1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76000"/>
              </a:lnSpc>
              <a:spcBef>
                <a:spcPts val="985"/>
              </a:spcBef>
            </a:pPr>
            <a:r>
              <a:rPr sz="1800" kern="0" spc="-20" dirty="0">
                <a:solidFill>
                  <a:srgbClr val="0F48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5240" algn="l" rtl="0" eaLnBrk="0">
              <a:lnSpc>
                <a:spcPct val="85000"/>
              </a:lnSpc>
              <a:spcBef>
                <a:spcPts val="10"/>
              </a:spcBef>
            </a:pPr>
            <a:r>
              <a:rPr sz="1800" kern="0" spc="-30" dirty="0">
                <a:solidFill>
                  <a:srgbClr val="0F48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</a:t>
            </a:r>
            <a:r>
              <a:rPr sz="1800" kern="0" spc="340" dirty="0">
                <a:solidFill>
                  <a:srgbClr val="0F48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a1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916" name="textbox 916"/>
          <p:cNvSpPr/>
          <p:nvPr/>
        </p:nvSpPr>
        <p:spPr>
          <a:xfrm>
            <a:off x="2598902" y="1003477"/>
            <a:ext cx="139700" cy="2692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1915"/>
              </a:lnSpc>
            </a:pPr>
            <a:r>
              <a:rPr sz="1300" kern="0" spc="-80" dirty="0">
                <a:solidFill>
                  <a:srgbClr val="0F48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endParaRPr sz="1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18" name="textbox 918"/>
          <p:cNvSpPr/>
          <p:nvPr/>
        </p:nvSpPr>
        <p:spPr>
          <a:xfrm>
            <a:off x="1788198" y="1163040"/>
            <a:ext cx="3707129" cy="3162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1000"/>
              </a:lnSpc>
            </a:pP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若有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x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0F48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y</a:t>
            </a:r>
            <a:r>
              <a:rPr sz="2100" kern="0" spc="-2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，或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x = y</a:t>
            </a:r>
            <a:r>
              <a:rPr sz="2100" kern="0" spc="-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记作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x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920" name="textbox 920"/>
          <p:cNvSpPr/>
          <p:nvPr/>
        </p:nvSpPr>
        <p:spPr>
          <a:xfrm>
            <a:off x="4037994" y="2454459"/>
            <a:ext cx="1270000" cy="8610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例：</a:t>
            </a:r>
            <a:r>
              <a:rPr sz="1800" kern="0" spc="-3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 </a:t>
            </a:r>
            <a:r>
              <a:rPr sz="1800" kern="0" spc="-30" dirty="0">
                <a:solidFill>
                  <a:srgbClr val="0F48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</a:t>
            </a:r>
            <a:r>
              <a:rPr sz="1800" kern="0" spc="100" dirty="0">
                <a:solidFill>
                  <a:srgbClr val="0F48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SD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r" rtl="0" eaLnBrk="0">
              <a:lnSpc>
                <a:spcPts val="4660"/>
              </a:lnSpc>
            </a:pP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记作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922" name="picture 9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 rot="21600000">
            <a:off x="380672" y="1090140"/>
            <a:ext cx="982097" cy="407483"/>
            <a:chOff x="0" y="0"/>
            <a:chExt cx="982097" cy="407483"/>
          </a:xfrm>
        </p:grpSpPr>
        <p:pic>
          <p:nvPicPr>
            <p:cNvPr id="924" name="picture 9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982097" cy="407483"/>
            </a:xfrm>
            <a:prstGeom prst="rect">
              <a:avLst/>
            </a:prstGeom>
          </p:spPr>
        </p:pic>
        <p:sp>
          <p:nvSpPr>
            <p:cNvPr id="926" name="textbox 926"/>
            <p:cNvSpPr/>
            <p:nvPr/>
          </p:nvSpPr>
          <p:spPr>
            <a:xfrm>
              <a:off x="-12700" y="-12700"/>
              <a:ext cx="1007744" cy="46545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9000"/>
                </a:lnSpc>
              </a:pPr>
              <a:endParaRPr sz="5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289560" algn="l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1800" b="1" kern="0" spc="-5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定义</a:t>
              </a:r>
              <a:endPara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928" name="textbox 928"/>
          <p:cNvSpPr/>
          <p:nvPr/>
        </p:nvSpPr>
        <p:spPr>
          <a:xfrm>
            <a:off x="359312" y="451618"/>
            <a:ext cx="782955" cy="4718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3000" kern="0" spc="-2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推导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0" name="textbox 930"/>
          <p:cNvSpPr/>
          <p:nvPr/>
        </p:nvSpPr>
        <p:spPr>
          <a:xfrm>
            <a:off x="5561894" y="1030681"/>
            <a:ext cx="748665" cy="4368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2550" algn="l" rtl="0" eaLnBrk="0">
              <a:lnSpc>
                <a:spcPct val="68000"/>
              </a:lnSpc>
            </a:pPr>
            <a:r>
              <a:rPr sz="1800" kern="0" spc="-10" dirty="0">
                <a:solidFill>
                  <a:srgbClr val="0F48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*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r" rtl="0" eaLnBrk="0">
              <a:lnSpc>
                <a:spcPct val="92000"/>
              </a:lnSpc>
              <a:spcBef>
                <a:spcPts val="10"/>
              </a:spcBef>
            </a:pPr>
            <a:r>
              <a:rPr sz="1400" kern="0" spc="-80" dirty="0">
                <a:solidFill>
                  <a:srgbClr val="0F48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</a:t>
            </a:r>
            <a:r>
              <a:rPr sz="1400" kern="0" spc="130" dirty="0">
                <a:solidFill>
                  <a:srgbClr val="0F48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600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y</a:t>
            </a:r>
            <a:r>
              <a:rPr sz="16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2" name="path 932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34" name="textbox 934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6" name="textbox 936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38" name="path 938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textbox 940"/>
          <p:cNvSpPr/>
          <p:nvPr/>
        </p:nvSpPr>
        <p:spPr>
          <a:xfrm>
            <a:off x="1510004" y="1042213"/>
            <a:ext cx="5114925" cy="15093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2000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文法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G[S]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42645" algn="l" rtl="0" eaLnBrk="0">
              <a:lnSpc>
                <a:spcPts val="2280"/>
              </a:lnSpc>
              <a:spcBef>
                <a:spcPts val="885"/>
              </a:spcBef>
            </a:pP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sz="1800" kern="0" spc="-70" dirty="0">
                <a:solidFill>
                  <a:srgbClr val="0F48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句型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 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α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是句型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      α,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且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α  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∈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2400" kern="0" spc="-70" baseline="32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*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 rtl="0" eaLnBrk="0">
              <a:lnSpc>
                <a:spcPts val="2280"/>
              </a:lnSpc>
              <a:spcBef>
                <a:spcPts val="960"/>
              </a:spcBef>
            </a:pPr>
            <a:r>
              <a:rPr sz="17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sz="17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17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sz="1700" kern="0" spc="-50" dirty="0">
                <a:solidFill>
                  <a:srgbClr val="0F48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句子</a:t>
            </a:r>
            <a:r>
              <a:rPr sz="17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 </a:t>
            </a:r>
            <a:r>
              <a:rPr sz="17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α</a:t>
            </a:r>
            <a:r>
              <a:rPr sz="17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是句子       </a:t>
            </a:r>
            <a:r>
              <a:rPr sz="17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      </a:t>
            </a:r>
            <a:r>
              <a:rPr sz="17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α, </a:t>
            </a:r>
            <a:r>
              <a:rPr sz="17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且</a:t>
            </a:r>
            <a:r>
              <a:rPr sz="17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α  </a:t>
            </a:r>
            <a:r>
              <a:rPr sz="17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∈</a:t>
            </a:r>
            <a:r>
              <a:rPr sz="17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1700" kern="0" spc="-60" baseline="-20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r>
              <a:rPr sz="1000" kern="0" spc="-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300" kern="0" spc="-60" baseline="35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*</a:t>
            </a:r>
            <a:r>
              <a:rPr sz="17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42645" algn="l" rtl="0" eaLnBrk="0">
              <a:lnSpc>
                <a:spcPct val="95000"/>
              </a:lnSpc>
            </a:pP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sz="1800" kern="0" spc="-70" dirty="0">
                <a:solidFill>
                  <a:srgbClr val="0F48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L(G[S])</a:t>
            </a:r>
            <a:r>
              <a:rPr sz="1800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={α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 α  </a:t>
            </a:r>
            <a:r>
              <a:rPr sz="1800" kern="0" spc="-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∈</a:t>
            </a:r>
            <a:r>
              <a:rPr sz="1800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1800" kern="0" spc="-60" baseline="-20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r>
              <a:rPr sz="2700" kern="0" spc="-60" baseline="-14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17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942" name="picture 9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728677" y="2216226"/>
            <a:ext cx="631774" cy="316839"/>
          </a:xfrm>
          <a:prstGeom prst="rect">
            <a:avLst/>
          </a:prstGeom>
        </p:spPr>
      </p:pic>
      <p:pic>
        <p:nvPicPr>
          <p:cNvPr id="944" name="picture 9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356075" y="1904864"/>
            <a:ext cx="229362" cy="208074"/>
          </a:xfrm>
          <a:prstGeom prst="rect">
            <a:avLst/>
          </a:prstGeom>
        </p:spPr>
      </p:pic>
      <p:pic>
        <p:nvPicPr>
          <p:cNvPr id="946" name="picture 9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79811" y="1804492"/>
            <a:ext cx="217459" cy="308447"/>
          </a:xfrm>
          <a:prstGeom prst="rect">
            <a:avLst/>
          </a:prstGeom>
        </p:spPr>
      </p:pic>
      <p:pic>
        <p:nvPicPr>
          <p:cNvPr id="948" name="picture 9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447297" y="1493596"/>
            <a:ext cx="229057" cy="207797"/>
          </a:xfrm>
          <a:prstGeom prst="rect">
            <a:avLst/>
          </a:prstGeom>
        </p:spPr>
      </p:pic>
      <p:pic>
        <p:nvPicPr>
          <p:cNvPr id="950" name="picture 9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002642" y="1389075"/>
            <a:ext cx="217170" cy="312318"/>
          </a:xfrm>
          <a:prstGeom prst="rect">
            <a:avLst/>
          </a:prstGeom>
        </p:spPr>
      </p:pic>
      <p:pic>
        <p:nvPicPr>
          <p:cNvPr id="952" name="picture 9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954" name="picture 9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956" name="textbox 956"/>
          <p:cNvSpPr/>
          <p:nvPr/>
        </p:nvSpPr>
        <p:spPr>
          <a:xfrm>
            <a:off x="3174100" y="2837179"/>
            <a:ext cx="2856229" cy="15367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050" algn="l" rtl="0" eaLnBrk="0">
              <a:lnSpc>
                <a:spcPts val="2765"/>
              </a:lnSpc>
            </a:pPr>
            <a:r>
              <a:rPr sz="2500" b="1" kern="0" spc="-80" baseline="160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</a:t>
            </a:r>
            <a:r>
              <a:rPr sz="1600" b="1" kern="0" spc="-8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500" kern="0" spc="-80" baseline="16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3000" kern="0" spc="-80" baseline="13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数字串</a:t>
            </a:r>
            <a:r>
              <a:rPr sz="2500" kern="0" spc="-80" baseline="16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r>
              <a:rPr sz="1600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500" kern="0" spc="-80" baseline="16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3000" kern="0" spc="-80" baseline="13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</a:t>
            </a:r>
            <a:r>
              <a:rPr sz="2500" kern="0" spc="-80" baseline="16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r>
              <a:rPr sz="1600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</a:t>
            </a:r>
            <a:r>
              <a:rPr sz="3300" b="1" kern="0" spc="-80" baseline="-21000" dirty="0">
                <a:solidFill>
                  <a:srgbClr val="7030A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句型</a:t>
            </a:r>
            <a:endParaRPr sz="3300" baseline="-21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0"/>
              </a:spcBef>
            </a:pPr>
            <a:r>
              <a:rPr sz="2400" b="1" kern="0" spc="-50" baseline="90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</a:t>
            </a:r>
            <a:r>
              <a:rPr sz="1500" b="1" kern="0" spc="12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400" kern="0" spc="-50" baseline="9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50" baseline="9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0</a:t>
            </a: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       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</a:t>
            </a:r>
            <a:r>
              <a:rPr sz="2400" b="1" kern="0" spc="-50" dirty="0">
                <a:solidFill>
                  <a:srgbClr val="7030A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句子</a:t>
            </a:r>
            <a:endParaRPr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958" name="picture 9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973465" y="4101083"/>
            <a:ext cx="1300226" cy="114300"/>
          </a:xfrm>
          <a:prstGeom prst="rect">
            <a:avLst/>
          </a:prstGeom>
        </p:spPr>
      </p:pic>
      <p:sp>
        <p:nvSpPr>
          <p:cNvPr id="960" name="path 960"/>
          <p:cNvSpPr/>
          <p:nvPr/>
        </p:nvSpPr>
        <p:spPr>
          <a:xfrm>
            <a:off x="5148553" y="2849879"/>
            <a:ext cx="248412" cy="1051560"/>
          </a:xfrm>
          <a:custGeom>
            <a:avLst/>
            <a:gdLst/>
            <a:ahLst/>
            <a:cxnLst/>
            <a:rect l="0" t="0" r="0" b="0"/>
            <a:pathLst>
              <a:path w="391" h="1656">
                <a:moveTo>
                  <a:pt x="30" y="30"/>
                </a:moveTo>
                <a:cubicBezTo>
                  <a:pt x="121" y="30"/>
                  <a:pt x="195" y="83"/>
                  <a:pt x="195" y="149"/>
                </a:cubicBezTo>
                <a:lnTo>
                  <a:pt x="195" y="735"/>
                </a:lnTo>
                <a:cubicBezTo>
                  <a:pt x="195" y="801"/>
                  <a:pt x="269" y="854"/>
                  <a:pt x="361" y="854"/>
                </a:cubicBezTo>
                <a:cubicBezTo>
                  <a:pt x="269" y="854"/>
                  <a:pt x="195" y="908"/>
                  <a:pt x="195" y="974"/>
                </a:cubicBezTo>
                <a:lnTo>
                  <a:pt x="195" y="1506"/>
                </a:lnTo>
                <a:cubicBezTo>
                  <a:pt x="195" y="1572"/>
                  <a:pt x="121" y="1626"/>
                  <a:pt x="30" y="1626"/>
                </a:cubicBezTo>
              </a:path>
            </a:pathLst>
          </a:custGeom>
          <a:noFill/>
          <a:ln w="38100" cap="flat">
            <a:solidFill>
              <a:srgbClr val="7030A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62" name="textbox 962"/>
          <p:cNvSpPr/>
          <p:nvPr/>
        </p:nvSpPr>
        <p:spPr>
          <a:xfrm>
            <a:off x="434441" y="473456"/>
            <a:ext cx="2686685" cy="4711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语言的形式定义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64" name="textbox 964"/>
          <p:cNvSpPr/>
          <p:nvPr/>
        </p:nvSpPr>
        <p:spPr>
          <a:xfrm>
            <a:off x="3174100" y="3482473"/>
            <a:ext cx="1579880" cy="5429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6350" algn="l" rtl="0" eaLnBrk="0">
              <a:lnSpc>
                <a:spcPct val="113000"/>
              </a:lnSpc>
            </a:pPr>
            <a:r>
              <a:rPr sz="1500" b="1" kern="0" spc="6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&gt;&lt;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500" b="1" kern="0" spc="3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</a:t>
            </a:r>
            <a:r>
              <a:rPr sz="1500" b="1" kern="0" spc="12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 &lt;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endParaRPr sz="15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966" name="textbox 966"/>
          <p:cNvSpPr/>
          <p:nvPr/>
        </p:nvSpPr>
        <p:spPr>
          <a:xfrm>
            <a:off x="1884645" y="2873127"/>
            <a:ext cx="2436495" cy="2413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无符号整数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 </a:t>
            </a:r>
            <a:r>
              <a:rPr sz="1500" b="1" kern="0" spc="7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数字串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endParaRPr sz="15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968" name="picture 9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 rot="21600000">
            <a:off x="380672" y="1004925"/>
            <a:ext cx="982097" cy="408762"/>
            <a:chOff x="0" y="0"/>
            <a:chExt cx="982097" cy="408762"/>
          </a:xfrm>
        </p:grpSpPr>
        <p:pic>
          <p:nvPicPr>
            <p:cNvPr id="970" name="picture 97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0" y="0"/>
              <a:ext cx="982097" cy="408762"/>
            </a:xfrm>
            <a:prstGeom prst="rect">
              <a:avLst/>
            </a:prstGeom>
          </p:spPr>
        </p:pic>
        <p:sp>
          <p:nvSpPr>
            <p:cNvPr id="972" name="textbox 972"/>
            <p:cNvSpPr/>
            <p:nvPr/>
          </p:nvSpPr>
          <p:spPr>
            <a:xfrm>
              <a:off x="-12700" y="-12700"/>
              <a:ext cx="1007744" cy="46672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sz="5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289560" algn="l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1800" b="1" kern="0" spc="-5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定义</a:t>
              </a:r>
              <a:endPara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974" name="path 974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76" name="textbox 976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78" name="textbox 978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80" name="path 980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textbox 982"/>
          <p:cNvSpPr/>
          <p:nvPr/>
        </p:nvSpPr>
        <p:spPr>
          <a:xfrm>
            <a:off x="1583512" y="1308658"/>
            <a:ext cx="3504565" cy="18561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8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形式语言理论可以证明以下两点：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6535" algn="l" rtl="0" eaLnBrk="0">
              <a:lnSpc>
                <a:spcPct val="96000"/>
              </a:lnSpc>
              <a:spcBef>
                <a:spcPts val="520"/>
              </a:spcBef>
            </a:pPr>
            <a:r>
              <a:rPr sz="1700" kern="0" spc="-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sz="1700" kern="0" spc="-6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1700" kern="0" spc="-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sz="17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</a:t>
            </a:r>
            <a:r>
              <a:rPr sz="17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→L(G)</a:t>
            </a:r>
            <a:r>
              <a:rPr sz="17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3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7940" indent="188595" algn="l" rtl="0" eaLnBrk="0">
              <a:lnSpc>
                <a:spcPct val="144000"/>
              </a:lnSpc>
              <a:spcBef>
                <a:spcPts val="0"/>
              </a:spcBef>
            </a:pPr>
            <a:r>
              <a:rPr sz="1800" kern="0" spc="-1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sz="1800" kern="0" spc="-11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1800" kern="0" spc="-1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sz="1800" kern="0" spc="-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L(G)→G1</a:t>
            </a:r>
            <a:r>
              <a:rPr sz="1800" kern="0" spc="-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800" kern="0" spc="-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G2</a:t>
            </a:r>
            <a:r>
              <a:rPr sz="1800" kern="0" spc="-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800" kern="0" spc="-3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2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ⅆⅆ</a:t>
            </a:r>
            <a:r>
              <a:rPr sz="18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2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Gn</a:t>
            </a:r>
            <a:r>
              <a:rPr sz="1800" kern="0" spc="2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已知文法，求语言，通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过推导；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84" name="picture 9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986" name="picture 9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988" name="textbox 988"/>
          <p:cNvSpPr/>
          <p:nvPr/>
        </p:nvSpPr>
        <p:spPr>
          <a:xfrm>
            <a:off x="1598852" y="3393751"/>
            <a:ext cx="5266054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已知语言，构造文法，无形式化方法，更多是凭经验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90" name="textbox 990"/>
          <p:cNvSpPr/>
          <p:nvPr/>
        </p:nvSpPr>
        <p:spPr>
          <a:xfrm>
            <a:off x="427210" y="467747"/>
            <a:ext cx="1540510" cy="4711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2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两条定理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92" name="picture 9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994" name="path 994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96" name="textbox 996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98" name="textbox 998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00" name="path 1000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6"/>
          <p:cNvGrpSpPr/>
          <p:nvPr/>
        </p:nvGrpSpPr>
        <p:grpSpPr>
          <a:xfrm rot="21600000">
            <a:off x="4172711" y="4089039"/>
            <a:ext cx="858251" cy="179536"/>
            <a:chOff x="0" y="0"/>
            <a:chExt cx="858251" cy="179536"/>
          </a:xfrm>
        </p:grpSpPr>
        <p:sp>
          <p:nvSpPr>
            <p:cNvPr id="1002" name="path 1002"/>
            <p:cNvSpPr/>
            <p:nvPr/>
          </p:nvSpPr>
          <p:spPr>
            <a:xfrm>
              <a:off x="0" y="4424"/>
              <a:ext cx="856488" cy="170688"/>
            </a:xfrm>
            <a:custGeom>
              <a:avLst/>
              <a:gdLst/>
              <a:ahLst/>
              <a:cxnLst/>
              <a:rect l="0" t="0" r="0" b="0"/>
              <a:pathLst>
                <a:path w="1348" h="268">
                  <a:moveTo>
                    <a:pt x="1011" y="0"/>
                  </a:moveTo>
                  <a:lnTo>
                    <a:pt x="1011" y="67"/>
                  </a:lnTo>
                  <a:lnTo>
                    <a:pt x="210" y="67"/>
                  </a:lnTo>
                  <a:lnTo>
                    <a:pt x="210" y="201"/>
                  </a:lnTo>
                  <a:lnTo>
                    <a:pt x="1011" y="201"/>
                  </a:lnTo>
                  <a:lnTo>
                    <a:pt x="1011" y="268"/>
                  </a:lnTo>
                  <a:lnTo>
                    <a:pt x="1348" y="134"/>
                  </a:lnTo>
                  <a:lnTo>
                    <a:pt x="1011" y="0"/>
                  </a:lnTo>
                  <a:close/>
                </a:path>
                <a:path w="1348" h="268">
                  <a:moveTo>
                    <a:pt x="84" y="201"/>
                  </a:moveTo>
                  <a:lnTo>
                    <a:pt x="168" y="201"/>
                  </a:lnTo>
                  <a:lnTo>
                    <a:pt x="168" y="67"/>
                  </a:lnTo>
                  <a:lnTo>
                    <a:pt x="84" y="67"/>
                  </a:lnTo>
                  <a:lnTo>
                    <a:pt x="84" y="201"/>
                  </a:lnTo>
                  <a:close/>
                </a:path>
                <a:path w="1348" h="268">
                  <a:moveTo>
                    <a:pt x="0" y="201"/>
                  </a:moveTo>
                  <a:lnTo>
                    <a:pt x="42" y="201"/>
                  </a:lnTo>
                  <a:lnTo>
                    <a:pt x="42" y="67"/>
                  </a:lnTo>
                  <a:lnTo>
                    <a:pt x="0" y="67"/>
                  </a:lnTo>
                  <a:lnTo>
                    <a:pt x="0" y="201"/>
                  </a:lnTo>
                  <a:close/>
                </a:path>
              </a:pathLst>
            </a:custGeom>
            <a:solidFill>
              <a:srgbClr val="0563C1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04" name="path 1004"/>
            <p:cNvSpPr/>
            <p:nvPr/>
          </p:nvSpPr>
          <p:spPr>
            <a:xfrm>
              <a:off x="640602" y="0"/>
              <a:ext cx="217648" cy="179536"/>
            </a:xfrm>
            <a:custGeom>
              <a:avLst/>
              <a:gdLst/>
              <a:ahLst/>
              <a:cxnLst/>
              <a:rect l="0" t="0" r="0" b="0"/>
              <a:pathLst>
                <a:path w="342" h="282">
                  <a:moveTo>
                    <a:pt x="2" y="275"/>
                  </a:moveTo>
                  <a:lnTo>
                    <a:pt x="339" y="141"/>
                  </a:lnTo>
                  <a:lnTo>
                    <a:pt x="2" y="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006" name="picture 10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572" y="3261359"/>
            <a:ext cx="9139426" cy="1882140"/>
          </a:xfrm>
          <a:prstGeom prst="rect">
            <a:avLst/>
          </a:prstGeom>
        </p:spPr>
      </p:pic>
      <p:sp>
        <p:nvSpPr>
          <p:cNvPr id="1008" name="textbox 1008"/>
          <p:cNvSpPr/>
          <p:nvPr/>
        </p:nvSpPr>
        <p:spPr>
          <a:xfrm>
            <a:off x="1543811" y="2400300"/>
            <a:ext cx="2342514" cy="954405"/>
          </a:xfrm>
          <a:prstGeom prst="rect">
            <a:avLst/>
          </a:prstGeom>
          <a:solidFill>
            <a:srgbClr val="CCFFFF">
              <a:alpha val="49803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6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" algn="l" rtl="0" eaLnBrk="0">
              <a:lnSpc>
                <a:spcPct val="94000"/>
              </a:lnSpc>
              <a:spcBef>
                <a:spcPts val="0"/>
              </a:spcBef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课堂练习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G[S]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57935" algn="l" rtl="0" eaLnBrk="0">
              <a:lnSpc>
                <a:spcPct val="80000"/>
              </a:lnSpc>
              <a:spcBef>
                <a:spcPts val="740"/>
              </a:spcBef>
            </a:pPr>
            <a:r>
              <a:rPr sz="16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1600" kern="0" spc="3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600" kern="0" spc="-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::=</a:t>
            </a:r>
            <a:r>
              <a:rPr sz="1600" kern="0" spc="-4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6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bA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5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33805" algn="l" rtl="0" eaLnBrk="0">
              <a:lnSpc>
                <a:spcPct val="81000"/>
              </a:lnSpc>
              <a:spcBef>
                <a:spcPts val="5"/>
              </a:spcBef>
            </a:pP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1600" kern="0" spc="2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::=</a:t>
            </a:r>
            <a:r>
              <a:rPr sz="1600" kern="0" spc="-3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aA|a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010" name="textbox 1010"/>
          <p:cNvSpPr/>
          <p:nvPr/>
        </p:nvSpPr>
        <p:spPr>
          <a:xfrm>
            <a:off x="1626031" y="3583990"/>
            <a:ext cx="1689100" cy="11779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课堂练习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G[S]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2760" algn="l" rtl="0" eaLnBrk="0">
              <a:lnSpc>
                <a:spcPts val="2025"/>
              </a:lnSpc>
            </a:pPr>
            <a:r>
              <a:rPr sz="16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1600" kern="0" spc="3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600" kern="0" spc="-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::=</a:t>
            </a:r>
            <a:r>
              <a:rPr sz="1600" kern="0" spc="-4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6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AB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4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82600" indent="-12065" algn="l" rtl="0" eaLnBrk="0">
              <a:lnSpc>
                <a:spcPct val="112000"/>
              </a:lnSpc>
              <a:spcBef>
                <a:spcPts val="5"/>
              </a:spcBef>
            </a:pP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1600" kern="0" spc="2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::=</a:t>
            </a:r>
            <a:r>
              <a:rPr sz="1600" kern="0" spc="-3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aA|a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</a:t>
            </a:r>
            <a:r>
              <a:rPr sz="1600" kern="0" spc="3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::=</a:t>
            </a:r>
            <a:r>
              <a:rPr sz="1600" kern="0" spc="-4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bB|b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012" name="path 1012"/>
          <p:cNvSpPr/>
          <p:nvPr/>
        </p:nvSpPr>
        <p:spPr>
          <a:xfrm>
            <a:off x="2221588" y="1599096"/>
            <a:ext cx="2526914" cy="635993"/>
          </a:xfrm>
          <a:custGeom>
            <a:avLst/>
            <a:gdLst/>
            <a:ahLst/>
            <a:cxnLst/>
            <a:rect l="0" t="0" r="0" b="0"/>
            <a:pathLst>
              <a:path w="3979" h="1001">
                <a:moveTo>
                  <a:pt x="365" y="331"/>
                </a:moveTo>
                <a:cubicBezTo>
                  <a:pt x="319" y="216"/>
                  <a:pt x="557" y="109"/>
                  <a:pt x="896" y="94"/>
                </a:cubicBezTo>
                <a:cubicBezTo>
                  <a:pt x="1033" y="87"/>
                  <a:pt x="1173" y="97"/>
                  <a:pt x="1293" y="121"/>
                </a:cubicBezTo>
                <a:cubicBezTo>
                  <a:pt x="1420" y="39"/>
                  <a:pt x="1716" y="8"/>
                  <a:pt x="1955" y="52"/>
                </a:cubicBezTo>
                <a:cubicBezTo>
                  <a:pt x="1996" y="59"/>
                  <a:pt x="2035" y="69"/>
                  <a:pt x="2068" y="80"/>
                </a:cubicBezTo>
                <a:cubicBezTo>
                  <a:pt x="2167" y="13"/>
                  <a:pt x="2408" y="-14"/>
                  <a:pt x="2606" y="19"/>
                </a:cubicBezTo>
                <a:cubicBezTo>
                  <a:pt x="2660" y="28"/>
                  <a:pt x="2708" y="42"/>
                  <a:pt x="2745" y="58"/>
                </a:cubicBezTo>
                <a:cubicBezTo>
                  <a:pt x="2905" y="-5"/>
                  <a:pt x="3186" y="-13"/>
                  <a:pt x="3374" y="41"/>
                </a:cubicBezTo>
                <a:cubicBezTo>
                  <a:pt x="3453" y="63"/>
                  <a:pt x="3506" y="95"/>
                  <a:pt x="3524" y="129"/>
                </a:cubicBezTo>
                <a:cubicBezTo>
                  <a:pt x="3785" y="153"/>
                  <a:pt x="3939" y="245"/>
                  <a:pt x="3868" y="334"/>
                </a:cubicBezTo>
                <a:cubicBezTo>
                  <a:pt x="3862" y="341"/>
                  <a:pt x="3854" y="349"/>
                  <a:pt x="3845" y="356"/>
                </a:cubicBezTo>
                <a:cubicBezTo>
                  <a:pt x="4055" y="449"/>
                  <a:pt x="4003" y="581"/>
                  <a:pt x="3731" y="653"/>
                </a:cubicBezTo>
                <a:cubicBezTo>
                  <a:pt x="3646" y="675"/>
                  <a:pt x="3546" y="689"/>
                  <a:pt x="3440" y="694"/>
                </a:cubicBezTo>
                <a:cubicBezTo>
                  <a:pt x="3438" y="794"/>
                  <a:pt x="3198" y="874"/>
                  <a:pt x="2905" y="873"/>
                </a:cubicBezTo>
                <a:cubicBezTo>
                  <a:pt x="2807" y="873"/>
                  <a:pt x="2711" y="863"/>
                  <a:pt x="2628" y="846"/>
                </a:cubicBezTo>
                <a:cubicBezTo>
                  <a:pt x="2529" y="958"/>
                  <a:pt x="2183" y="1021"/>
                  <a:pt x="1856" y="987"/>
                </a:cubicBezTo>
                <a:cubicBezTo>
                  <a:pt x="1718" y="973"/>
                  <a:pt x="1600" y="943"/>
                  <a:pt x="1520" y="902"/>
                </a:cubicBezTo>
                <a:cubicBezTo>
                  <a:pt x="1185" y="971"/>
                  <a:pt x="749" y="934"/>
                  <a:pt x="548" y="819"/>
                </a:cubicBezTo>
                <a:cubicBezTo>
                  <a:pt x="545" y="818"/>
                  <a:pt x="543" y="817"/>
                  <a:pt x="540" y="815"/>
                </a:cubicBezTo>
                <a:cubicBezTo>
                  <a:pt x="321" y="824"/>
                  <a:pt x="122" y="770"/>
                  <a:pt x="96" y="696"/>
                </a:cubicBezTo>
                <a:cubicBezTo>
                  <a:pt x="82" y="656"/>
                  <a:pt x="121" y="617"/>
                  <a:pt x="201" y="587"/>
                </a:cubicBezTo>
                <a:cubicBezTo>
                  <a:pt x="11" y="549"/>
                  <a:pt x="-52" y="466"/>
                  <a:pt x="59" y="401"/>
                </a:cubicBezTo>
                <a:cubicBezTo>
                  <a:pt x="123" y="363"/>
                  <a:pt x="236" y="338"/>
                  <a:pt x="362" y="334"/>
                </a:cubicBezTo>
                <a:lnTo>
                  <a:pt x="365" y="331"/>
                </a:lnTo>
                <a:close/>
              </a:path>
            </a:pathLst>
          </a:custGeom>
          <a:solidFill>
            <a:srgbClr val="F8CBAD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14" name="path 1014"/>
          <p:cNvSpPr/>
          <p:nvPr/>
        </p:nvSpPr>
        <p:spPr>
          <a:xfrm>
            <a:off x="2128011" y="1604136"/>
            <a:ext cx="343154" cy="129794"/>
          </a:xfrm>
          <a:custGeom>
            <a:avLst/>
            <a:gdLst/>
            <a:ahLst/>
            <a:cxnLst/>
            <a:rect l="0" t="0" r="0" b="0"/>
            <a:pathLst>
              <a:path w="540" h="204">
                <a:moveTo>
                  <a:pt x="55" y="27"/>
                </a:moveTo>
                <a:cubicBezTo>
                  <a:pt x="55" y="42"/>
                  <a:pt x="42" y="55"/>
                  <a:pt x="27" y="55"/>
                </a:cubicBez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</a:path>
              <a:path w="540" h="204">
                <a:moveTo>
                  <a:pt x="270" y="68"/>
                </a:moveTo>
                <a:cubicBezTo>
                  <a:pt x="270" y="99"/>
                  <a:pt x="246" y="123"/>
                  <a:pt x="215" y="123"/>
                </a:cubicBezTo>
                <a:cubicBezTo>
                  <a:pt x="185" y="123"/>
                  <a:pt x="160" y="99"/>
                  <a:pt x="160" y="68"/>
                </a:cubicBezTo>
                <a:cubicBezTo>
                  <a:pt x="160" y="38"/>
                  <a:pt x="185" y="13"/>
                  <a:pt x="215" y="13"/>
                </a:cubicBezTo>
                <a:cubicBezTo>
                  <a:pt x="246" y="13"/>
                  <a:pt x="270" y="38"/>
                  <a:pt x="270" y="68"/>
                </a:cubicBezTo>
              </a:path>
              <a:path w="540" h="204">
                <a:moveTo>
                  <a:pt x="540" y="121"/>
                </a:moveTo>
                <a:cubicBezTo>
                  <a:pt x="540" y="167"/>
                  <a:pt x="503" y="204"/>
                  <a:pt x="457" y="204"/>
                </a:cubicBezTo>
                <a:cubicBezTo>
                  <a:pt x="412" y="204"/>
                  <a:pt x="375" y="167"/>
                  <a:pt x="375" y="121"/>
                </a:cubicBezTo>
                <a:cubicBezTo>
                  <a:pt x="375" y="76"/>
                  <a:pt x="412" y="39"/>
                  <a:pt x="457" y="39"/>
                </a:cubicBezTo>
                <a:cubicBezTo>
                  <a:pt x="503" y="39"/>
                  <a:pt x="540" y="76"/>
                  <a:pt x="540" y="121"/>
                </a:cubicBezTo>
              </a:path>
            </a:pathLst>
          </a:custGeom>
          <a:solidFill>
            <a:srgbClr val="F8CBAD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16" name="path 1016"/>
          <p:cNvSpPr/>
          <p:nvPr/>
        </p:nvSpPr>
        <p:spPr>
          <a:xfrm>
            <a:off x="2220000" y="1597509"/>
            <a:ext cx="2530089" cy="639168"/>
          </a:xfrm>
          <a:custGeom>
            <a:avLst/>
            <a:gdLst/>
            <a:ahLst/>
            <a:cxnLst/>
            <a:rect l="0" t="0" r="0" b="0"/>
            <a:pathLst>
              <a:path w="3984" h="1006">
                <a:moveTo>
                  <a:pt x="368" y="334"/>
                </a:moveTo>
                <a:cubicBezTo>
                  <a:pt x="322" y="218"/>
                  <a:pt x="559" y="112"/>
                  <a:pt x="898" y="96"/>
                </a:cubicBezTo>
                <a:cubicBezTo>
                  <a:pt x="1036" y="90"/>
                  <a:pt x="1175" y="99"/>
                  <a:pt x="1295" y="123"/>
                </a:cubicBezTo>
                <a:cubicBezTo>
                  <a:pt x="1422" y="42"/>
                  <a:pt x="1718" y="11"/>
                  <a:pt x="1957" y="54"/>
                </a:cubicBezTo>
                <a:cubicBezTo>
                  <a:pt x="1999" y="62"/>
                  <a:pt x="2037" y="71"/>
                  <a:pt x="2071" y="83"/>
                </a:cubicBezTo>
                <a:cubicBezTo>
                  <a:pt x="2170" y="15"/>
                  <a:pt x="2410" y="-11"/>
                  <a:pt x="2608" y="21"/>
                </a:cubicBezTo>
                <a:cubicBezTo>
                  <a:pt x="2663" y="31"/>
                  <a:pt x="2711" y="44"/>
                  <a:pt x="2748" y="61"/>
                </a:cubicBezTo>
                <a:cubicBezTo>
                  <a:pt x="2907" y="-2"/>
                  <a:pt x="3188" y="-10"/>
                  <a:pt x="3376" y="43"/>
                </a:cubicBezTo>
                <a:cubicBezTo>
                  <a:pt x="3455" y="66"/>
                  <a:pt x="3508" y="97"/>
                  <a:pt x="3527" y="132"/>
                </a:cubicBezTo>
                <a:cubicBezTo>
                  <a:pt x="3787" y="156"/>
                  <a:pt x="3941" y="248"/>
                  <a:pt x="3870" y="337"/>
                </a:cubicBezTo>
                <a:cubicBezTo>
                  <a:pt x="3864" y="344"/>
                  <a:pt x="3857" y="351"/>
                  <a:pt x="3848" y="359"/>
                </a:cubicBezTo>
                <a:cubicBezTo>
                  <a:pt x="4057" y="451"/>
                  <a:pt x="4006" y="584"/>
                  <a:pt x="3733" y="655"/>
                </a:cubicBezTo>
                <a:cubicBezTo>
                  <a:pt x="3649" y="677"/>
                  <a:pt x="3549" y="692"/>
                  <a:pt x="3443" y="697"/>
                </a:cubicBezTo>
                <a:cubicBezTo>
                  <a:pt x="3440" y="796"/>
                  <a:pt x="3201" y="877"/>
                  <a:pt x="2908" y="876"/>
                </a:cubicBezTo>
                <a:cubicBezTo>
                  <a:pt x="2810" y="876"/>
                  <a:pt x="2714" y="866"/>
                  <a:pt x="2631" y="848"/>
                </a:cubicBezTo>
                <a:cubicBezTo>
                  <a:pt x="2531" y="960"/>
                  <a:pt x="2185" y="1023"/>
                  <a:pt x="1858" y="990"/>
                </a:cubicBezTo>
                <a:cubicBezTo>
                  <a:pt x="1721" y="975"/>
                  <a:pt x="1602" y="945"/>
                  <a:pt x="1522" y="905"/>
                </a:cubicBezTo>
                <a:cubicBezTo>
                  <a:pt x="1187" y="974"/>
                  <a:pt x="752" y="936"/>
                  <a:pt x="550" y="822"/>
                </a:cubicBezTo>
                <a:cubicBezTo>
                  <a:pt x="548" y="821"/>
                  <a:pt x="545" y="819"/>
                  <a:pt x="543" y="818"/>
                </a:cubicBezTo>
                <a:cubicBezTo>
                  <a:pt x="323" y="826"/>
                  <a:pt x="124" y="773"/>
                  <a:pt x="98" y="699"/>
                </a:cubicBezTo>
                <a:cubicBezTo>
                  <a:pt x="85" y="659"/>
                  <a:pt x="123" y="619"/>
                  <a:pt x="204" y="590"/>
                </a:cubicBezTo>
                <a:cubicBezTo>
                  <a:pt x="14" y="552"/>
                  <a:pt x="-49" y="468"/>
                  <a:pt x="61" y="403"/>
                </a:cubicBezTo>
                <a:cubicBezTo>
                  <a:pt x="125" y="366"/>
                  <a:pt x="238" y="341"/>
                  <a:pt x="364" y="337"/>
                </a:cubicBezTo>
                <a:lnTo>
                  <a:pt x="368" y="334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18" name="textbox 1018"/>
          <p:cNvSpPr/>
          <p:nvPr/>
        </p:nvSpPr>
        <p:spPr>
          <a:xfrm>
            <a:off x="172212" y="141732"/>
            <a:ext cx="3714115" cy="401320"/>
          </a:xfrm>
          <a:prstGeom prst="rect">
            <a:avLst/>
          </a:prstGeom>
          <a:solidFill>
            <a:srgbClr val="66FF66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88620" algn="l" rtl="0" eaLnBrk="0">
              <a:lnSpc>
                <a:spcPct val="97000"/>
              </a:lnSpc>
              <a:spcBef>
                <a:spcPts val="5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已知文法，求语言，通过推导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8" name="group 48"/>
          <p:cNvGrpSpPr/>
          <p:nvPr/>
        </p:nvGrpSpPr>
        <p:grpSpPr>
          <a:xfrm rot="21600000">
            <a:off x="2123249" y="1599374"/>
            <a:ext cx="2544064" cy="575055"/>
            <a:chOff x="0" y="0"/>
            <a:chExt cx="2544064" cy="575055"/>
          </a:xfrm>
        </p:grpSpPr>
        <p:sp>
          <p:nvSpPr>
            <p:cNvPr id="1020" name="path 1020"/>
            <p:cNvSpPr/>
            <p:nvPr/>
          </p:nvSpPr>
          <p:spPr>
            <a:xfrm>
              <a:off x="101980" y="8763"/>
              <a:ext cx="2442083" cy="566292"/>
            </a:xfrm>
            <a:custGeom>
              <a:avLst/>
              <a:gdLst/>
              <a:ahLst/>
              <a:cxnLst/>
              <a:rect l="0" t="0" r="0" b="0"/>
              <a:pathLst>
                <a:path w="3845" h="891">
                  <a:moveTo>
                    <a:pt x="117" y="62"/>
                  </a:moveTo>
                  <a:cubicBezTo>
                    <a:pt x="117" y="92"/>
                    <a:pt x="93" y="117"/>
                    <a:pt x="62" y="117"/>
                  </a:cubicBezTo>
                  <a:cubicBezTo>
                    <a:pt x="32" y="117"/>
                    <a:pt x="7" y="92"/>
                    <a:pt x="7" y="62"/>
                  </a:cubicBezTo>
                  <a:cubicBezTo>
                    <a:pt x="7" y="32"/>
                    <a:pt x="32" y="7"/>
                    <a:pt x="62" y="7"/>
                  </a:cubicBezTo>
                  <a:cubicBezTo>
                    <a:pt x="93" y="7"/>
                    <a:pt x="117" y="32"/>
                    <a:pt x="117" y="62"/>
                  </a:cubicBezTo>
                  <a:moveTo>
                    <a:pt x="387" y="115"/>
                  </a:moveTo>
                  <a:cubicBezTo>
                    <a:pt x="387" y="161"/>
                    <a:pt x="350" y="198"/>
                    <a:pt x="304" y="198"/>
                  </a:cubicBezTo>
                  <a:cubicBezTo>
                    <a:pt x="259" y="198"/>
                    <a:pt x="222" y="161"/>
                    <a:pt x="222" y="115"/>
                  </a:cubicBezTo>
                  <a:cubicBezTo>
                    <a:pt x="222" y="69"/>
                    <a:pt x="259" y="32"/>
                    <a:pt x="304" y="32"/>
                  </a:cubicBezTo>
                  <a:cubicBezTo>
                    <a:pt x="350" y="32"/>
                    <a:pt x="387" y="69"/>
                    <a:pt x="387" y="115"/>
                  </a:cubicBezTo>
                  <a:moveTo>
                    <a:pt x="432" y="588"/>
                  </a:moveTo>
                  <a:cubicBezTo>
                    <a:pt x="351" y="590"/>
                    <a:pt x="270" y="583"/>
                    <a:pt x="200" y="569"/>
                  </a:cubicBezTo>
                  <a:moveTo>
                    <a:pt x="637" y="788"/>
                  </a:moveTo>
                  <a:cubicBezTo>
                    <a:pt x="605" y="792"/>
                    <a:pt x="571" y="795"/>
                    <a:pt x="536" y="796"/>
                  </a:cubicBezTo>
                  <a:moveTo>
                    <a:pt x="1514" y="884"/>
                  </a:moveTo>
                  <a:cubicBezTo>
                    <a:pt x="1489" y="871"/>
                    <a:pt x="1469" y="858"/>
                    <a:pt x="1453" y="844"/>
                  </a:cubicBezTo>
                  <a:moveTo>
                    <a:pt x="2647" y="784"/>
                  </a:moveTo>
                  <a:cubicBezTo>
                    <a:pt x="2644" y="799"/>
                    <a:pt x="2635" y="814"/>
                    <a:pt x="2623" y="828"/>
                  </a:cubicBezTo>
                  <a:moveTo>
                    <a:pt x="3134" y="514"/>
                  </a:moveTo>
                  <a:cubicBezTo>
                    <a:pt x="3318" y="544"/>
                    <a:pt x="3434" y="608"/>
                    <a:pt x="3432" y="677"/>
                  </a:cubicBezTo>
                  <a:moveTo>
                    <a:pt x="3838" y="339"/>
                  </a:moveTo>
                  <a:cubicBezTo>
                    <a:pt x="3808" y="363"/>
                    <a:pt x="3762" y="384"/>
                    <a:pt x="3705" y="401"/>
                  </a:cubicBezTo>
                  <a:moveTo>
                    <a:pt x="3519" y="111"/>
                  </a:moveTo>
                  <a:cubicBezTo>
                    <a:pt x="3524" y="121"/>
                    <a:pt x="3526" y="131"/>
                    <a:pt x="3526" y="140"/>
                  </a:cubicBezTo>
                  <a:moveTo>
                    <a:pt x="2670" y="78"/>
                  </a:moveTo>
                  <a:cubicBezTo>
                    <a:pt x="2688" y="64"/>
                    <a:pt x="2711" y="52"/>
                    <a:pt x="2738" y="41"/>
                  </a:cubicBezTo>
                  <a:moveTo>
                    <a:pt x="2034" y="95"/>
                  </a:moveTo>
                  <a:cubicBezTo>
                    <a:pt x="2041" y="84"/>
                    <a:pt x="2052" y="74"/>
                    <a:pt x="2067" y="63"/>
                  </a:cubicBezTo>
                  <a:moveTo>
                    <a:pt x="1286" y="106"/>
                  </a:moveTo>
                  <a:cubicBezTo>
                    <a:pt x="1330" y="115"/>
                    <a:pt x="1370" y="125"/>
                    <a:pt x="1406" y="137"/>
                  </a:cubicBezTo>
                  <a:moveTo>
                    <a:pt x="380" y="349"/>
                  </a:moveTo>
                  <a:cubicBezTo>
                    <a:pt x="371" y="339"/>
                    <a:pt x="364" y="328"/>
                    <a:pt x="360" y="31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22" name="textbox 1022"/>
            <p:cNvSpPr/>
            <p:nvPr/>
          </p:nvSpPr>
          <p:spPr>
            <a:xfrm>
              <a:off x="-12700" y="-12700"/>
              <a:ext cx="2569845" cy="61468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4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2700" algn="l" rtl="0" eaLnBrk="0">
                <a:lnSpc>
                  <a:spcPct val="73000"/>
                </a:lnSpc>
              </a:pPr>
              <a:r>
                <a:rPr sz="400" kern="0" spc="2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O</a:t>
              </a:r>
              <a:endParaRPr sz="4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7000"/>
                </a:lnSpc>
              </a:pPr>
              <a:endParaRPr sz="8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470535" algn="l" rtl="0" eaLnBrk="0">
                <a:lnSpc>
                  <a:spcPct val="94000"/>
                </a:lnSpc>
                <a:spcBef>
                  <a:spcPts val="5"/>
                </a:spcBef>
              </a:pPr>
              <a:r>
                <a:rPr sz="1500" kern="0" spc="-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若</a:t>
              </a:r>
              <a:r>
                <a:rPr sz="1500" kern="0" spc="-9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S</a:t>
              </a:r>
              <a:r>
                <a:rPr sz="1500" kern="0" spc="36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1500" kern="0" spc="-9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::=</a:t>
              </a:r>
              <a:r>
                <a:rPr sz="1500" kern="0" spc="-32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sz="1500" kern="0" spc="-9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aSb</a:t>
              </a:r>
              <a:r>
                <a:rPr sz="1500" kern="0" spc="1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1500" kern="0" spc="-9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|</a:t>
              </a:r>
              <a:r>
                <a:rPr sz="1500" kern="0" spc="8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1800" kern="0" spc="-9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ε </a:t>
              </a:r>
              <a:r>
                <a:rPr sz="1500" kern="0" spc="-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呢？</a:t>
              </a:r>
              <a:endParaRPr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24" name="textbox 1024"/>
          <p:cNvSpPr/>
          <p:nvPr/>
        </p:nvSpPr>
        <p:spPr>
          <a:xfrm>
            <a:off x="5087111" y="3892296"/>
            <a:ext cx="2342514" cy="399415"/>
          </a:xfrm>
          <a:prstGeom prst="roundRect">
            <a:avLst>
              <a:gd name="adj" fmla="val 18608"/>
            </a:avLst>
          </a:prstGeom>
          <a:solidFill>
            <a:srgbClr val="FFFFEB">
              <a:alpha val="100000"/>
            </a:srgbClr>
          </a:solidFill>
          <a:ln w="9525" cap="flat">
            <a:solidFill>
              <a:srgbClr val="000000"/>
            </a:solidFill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5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3345" algn="l" rtl="0" eaLnBrk="0">
              <a:lnSpc>
                <a:spcPct val="84000"/>
              </a:lnSpc>
              <a:spcBef>
                <a:spcPts val="5"/>
              </a:spcBef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L(G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[S]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)={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1800" kern="0" spc="-10" baseline="29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</a:t>
            </a:r>
            <a:r>
              <a:rPr sz="1800" kern="0" spc="-10" baseline="29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1100" kern="0" spc="-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|m,n≥1}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026" name="path 1026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28" name="textbox 1028"/>
          <p:cNvSpPr/>
          <p:nvPr/>
        </p:nvSpPr>
        <p:spPr>
          <a:xfrm>
            <a:off x="1455010" y="967833"/>
            <a:ext cx="1867535" cy="5480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2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638175" algn="l" rtl="0" eaLnBrk="0">
              <a:lnSpc>
                <a:spcPct val="109000"/>
              </a:lnSpc>
            </a:pPr>
            <a:r>
              <a:rPr sz="16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1600" kern="0" spc="3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600" kern="0" spc="-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::=</a:t>
            </a:r>
            <a:r>
              <a:rPr sz="1600" kern="0" spc="-3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6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aSb</a:t>
            </a:r>
            <a:r>
              <a:rPr sz="16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6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|ab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16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求其所产生的语言。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30" name="textbox 1030"/>
          <p:cNvSpPr/>
          <p:nvPr/>
        </p:nvSpPr>
        <p:spPr>
          <a:xfrm>
            <a:off x="5087111" y="2913888"/>
            <a:ext cx="2065020" cy="399415"/>
          </a:xfrm>
          <a:prstGeom prst="roundRect">
            <a:avLst>
              <a:gd name="adj" fmla="val 18608"/>
            </a:avLst>
          </a:prstGeom>
          <a:solidFill>
            <a:srgbClr val="FFFFEB">
              <a:alpha val="100000"/>
            </a:srgbClr>
          </a:solidFill>
          <a:ln w="9525" cap="flat">
            <a:solidFill>
              <a:srgbClr val="000000"/>
            </a:solidFill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5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3345" algn="l" rtl="0" eaLnBrk="0">
              <a:lnSpc>
                <a:spcPct val="84000"/>
              </a:lnSpc>
              <a:spcBef>
                <a:spcPts val="0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L(G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[S]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)={ba</a:t>
            </a:r>
            <a:r>
              <a:rPr sz="1800" kern="0" spc="-10" baseline="29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1100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|n≥1}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032" name="textbox 1032"/>
          <p:cNvSpPr/>
          <p:nvPr/>
        </p:nvSpPr>
        <p:spPr>
          <a:xfrm>
            <a:off x="5024628" y="914400"/>
            <a:ext cx="2065020" cy="393700"/>
          </a:xfrm>
          <a:prstGeom prst="roundRect">
            <a:avLst>
              <a:gd name="adj" fmla="val 18637"/>
            </a:avLst>
          </a:prstGeom>
          <a:solidFill>
            <a:srgbClr val="FFFFEB">
              <a:alpha val="100000"/>
            </a:srgbClr>
          </a:solidFill>
          <a:ln w="9525" cap="flat">
            <a:solidFill>
              <a:srgbClr val="000000"/>
            </a:solidFill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3980" algn="l" rtl="0" eaLnBrk="0">
              <a:lnSpc>
                <a:spcPct val="84000"/>
              </a:lnSpc>
              <a:spcBef>
                <a:spcPts val="5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L(G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[S]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)={a</a:t>
            </a:r>
            <a:r>
              <a:rPr sz="1800" kern="0" spc="-10" baseline="29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</a:t>
            </a:r>
            <a:r>
              <a:rPr sz="1800" kern="0" spc="-10" baseline="29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11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|n≥1}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034" name="textbox 1034"/>
          <p:cNvSpPr/>
          <p:nvPr/>
        </p:nvSpPr>
        <p:spPr>
          <a:xfrm>
            <a:off x="5087111" y="2060448"/>
            <a:ext cx="2065020" cy="391795"/>
          </a:xfrm>
          <a:prstGeom prst="roundRect">
            <a:avLst>
              <a:gd name="adj" fmla="val 18645"/>
            </a:avLst>
          </a:prstGeom>
          <a:solidFill>
            <a:srgbClr val="FFFFEB">
              <a:alpha val="100000"/>
            </a:srgbClr>
          </a:solidFill>
          <a:ln w="9525" cap="flat">
            <a:solidFill>
              <a:srgbClr val="000000"/>
            </a:solidFill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3345" algn="l" rtl="0" eaLnBrk="0">
              <a:lnSpc>
                <a:spcPct val="84000"/>
              </a:lnSpc>
              <a:spcBef>
                <a:spcPts val="5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L(G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[S]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)={a</a:t>
            </a:r>
            <a:r>
              <a:rPr sz="1800" kern="0" spc="-10" baseline="29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</a:t>
            </a:r>
            <a:r>
              <a:rPr sz="1800" kern="0" spc="-10" baseline="29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11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|n≥0}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036" name="picture 10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038" name="textbox 1038"/>
          <p:cNvSpPr/>
          <p:nvPr/>
        </p:nvSpPr>
        <p:spPr>
          <a:xfrm>
            <a:off x="1453538" y="635168"/>
            <a:ext cx="852805" cy="2578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例：</a:t>
            </a:r>
            <a:r>
              <a:rPr sz="1600" kern="0" spc="-3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G[S]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50" name="group 50"/>
          <p:cNvGrpSpPr/>
          <p:nvPr/>
        </p:nvGrpSpPr>
        <p:grpSpPr>
          <a:xfrm rot="21600000">
            <a:off x="4167949" y="2167281"/>
            <a:ext cx="863027" cy="181049"/>
            <a:chOff x="0" y="0"/>
            <a:chExt cx="863027" cy="181049"/>
          </a:xfrm>
        </p:grpSpPr>
        <p:sp>
          <p:nvSpPr>
            <p:cNvPr id="1040" name="path 1040"/>
            <p:cNvSpPr/>
            <p:nvPr/>
          </p:nvSpPr>
          <p:spPr>
            <a:xfrm>
              <a:off x="4762" y="4418"/>
              <a:ext cx="856488" cy="172212"/>
            </a:xfrm>
            <a:custGeom>
              <a:avLst/>
              <a:gdLst/>
              <a:ahLst/>
              <a:cxnLst/>
              <a:rect l="0" t="0" r="0" b="0"/>
              <a:pathLst>
                <a:path w="1348" h="271">
                  <a:moveTo>
                    <a:pt x="1011" y="0"/>
                  </a:moveTo>
                  <a:lnTo>
                    <a:pt x="1011" y="67"/>
                  </a:lnTo>
                  <a:lnTo>
                    <a:pt x="210" y="67"/>
                  </a:lnTo>
                  <a:lnTo>
                    <a:pt x="210" y="203"/>
                  </a:lnTo>
                  <a:lnTo>
                    <a:pt x="1011" y="203"/>
                  </a:lnTo>
                  <a:lnTo>
                    <a:pt x="1011" y="271"/>
                  </a:lnTo>
                  <a:lnTo>
                    <a:pt x="1348" y="135"/>
                  </a:lnTo>
                  <a:lnTo>
                    <a:pt x="1011" y="0"/>
                  </a:lnTo>
                  <a:close/>
                </a:path>
                <a:path w="1348" h="271">
                  <a:moveTo>
                    <a:pt x="84" y="203"/>
                  </a:moveTo>
                  <a:lnTo>
                    <a:pt x="168" y="203"/>
                  </a:lnTo>
                  <a:lnTo>
                    <a:pt x="168" y="67"/>
                  </a:lnTo>
                  <a:lnTo>
                    <a:pt x="84" y="67"/>
                  </a:lnTo>
                  <a:lnTo>
                    <a:pt x="84" y="203"/>
                  </a:lnTo>
                  <a:close/>
                </a:path>
                <a:path w="1348" h="271">
                  <a:moveTo>
                    <a:pt x="0" y="203"/>
                  </a:moveTo>
                  <a:lnTo>
                    <a:pt x="42" y="203"/>
                  </a:lnTo>
                  <a:lnTo>
                    <a:pt x="42" y="67"/>
                  </a:lnTo>
                  <a:lnTo>
                    <a:pt x="0" y="67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0563C1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42" name="path 1042"/>
            <p:cNvSpPr/>
            <p:nvPr/>
          </p:nvSpPr>
          <p:spPr>
            <a:xfrm>
              <a:off x="0" y="0"/>
              <a:ext cx="863027" cy="181049"/>
            </a:xfrm>
            <a:custGeom>
              <a:avLst/>
              <a:gdLst/>
              <a:ahLst/>
              <a:cxnLst/>
              <a:rect l="0" t="0" r="0" b="0"/>
              <a:pathLst>
                <a:path w="1359" h="285">
                  <a:moveTo>
                    <a:pt x="1019" y="6"/>
                  </a:moveTo>
                  <a:lnTo>
                    <a:pt x="1019" y="74"/>
                  </a:lnTo>
                  <a:lnTo>
                    <a:pt x="218" y="74"/>
                  </a:lnTo>
                  <a:lnTo>
                    <a:pt x="218" y="210"/>
                  </a:lnTo>
                  <a:lnTo>
                    <a:pt x="1019" y="210"/>
                  </a:lnTo>
                  <a:lnTo>
                    <a:pt x="1019" y="278"/>
                  </a:lnTo>
                  <a:lnTo>
                    <a:pt x="1356" y="142"/>
                  </a:lnTo>
                  <a:lnTo>
                    <a:pt x="1019" y="6"/>
                  </a:lnTo>
                  <a:close/>
                  <a:moveTo>
                    <a:pt x="91" y="210"/>
                  </a:moveTo>
                  <a:lnTo>
                    <a:pt x="176" y="210"/>
                  </a:lnTo>
                  <a:lnTo>
                    <a:pt x="176" y="74"/>
                  </a:lnTo>
                  <a:lnTo>
                    <a:pt x="91" y="74"/>
                  </a:lnTo>
                  <a:lnTo>
                    <a:pt x="91" y="210"/>
                  </a:lnTo>
                  <a:close/>
                  <a:moveTo>
                    <a:pt x="7" y="210"/>
                  </a:moveTo>
                  <a:lnTo>
                    <a:pt x="49" y="210"/>
                  </a:lnTo>
                  <a:lnTo>
                    <a:pt x="49" y="74"/>
                  </a:lnTo>
                  <a:lnTo>
                    <a:pt x="7" y="74"/>
                  </a:lnTo>
                  <a:lnTo>
                    <a:pt x="7" y="210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group 52"/>
          <p:cNvGrpSpPr/>
          <p:nvPr/>
        </p:nvGrpSpPr>
        <p:grpSpPr>
          <a:xfrm rot="21600000">
            <a:off x="4167949" y="3023769"/>
            <a:ext cx="863027" cy="181049"/>
            <a:chOff x="0" y="0"/>
            <a:chExt cx="863027" cy="181049"/>
          </a:xfrm>
        </p:grpSpPr>
        <p:sp>
          <p:nvSpPr>
            <p:cNvPr id="1044" name="path 1044"/>
            <p:cNvSpPr/>
            <p:nvPr/>
          </p:nvSpPr>
          <p:spPr>
            <a:xfrm>
              <a:off x="4762" y="4418"/>
              <a:ext cx="856488" cy="172211"/>
            </a:xfrm>
            <a:custGeom>
              <a:avLst/>
              <a:gdLst/>
              <a:ahLst/>
              <a:cxnLst/>
              <a:rect l="0" t="0" r="0" b="0"/>
              <a:pathLst>
                <a:path w="1348" h="271">
                  <a:moveTo>
                    <a:pt x="1011" y="0"/>
                  </a:moveTo>
                  <a:lnTo>
                    <a:pt x="1011" y="67"/>
                  </a:lnTo>
                  <a:lnTo>
                    <a:pt x="210" y="67"/>
                  </a:lnTo>
                  <a:lnTo>
                    <a:pt x="210" y="203"/>
                  </a:lnTo>
                  <a:lnTo>
                    <a:pt x="1011" y="203"/>
                  </a:lnTo>
                  <a:lnTo>
                    <a:pt x="1011" y="271"/>
                  </a:lnTo>
                  <a:lnTo>
                    <a:pt x="1348" y="135"/>
                  </a:lnTo>
                  <a:lnTo>
                    <a:pt x="1011" y="0"/>
                  </a:lnTo>
                  <a:close/>
                </a:path>
                <a:path w="1348" h="271">
                  <a:moveTo>
                    <a:pt x="84" y="203"/>
                  </a:moveTo>
                  <a:lnTo>
                    <a:pt x="168" y="203"/>
                  </a:lnTo>
                  <a:lnTo>
                    <a:pt x="168" y="67"/>
                  </a:lnTo>
                  <a:lnTo>
                    <a:pt x="84" y="67"/>
                  </a:lnTo>
                  <a:lnTo>
                    <a:pt x="84" y="203"/>
                  </a:lnTo>
                  <a:close/>
                </a:path>
                <a:path w="1348" h="271">
                  <a:moveTo>
                    <a:pt x="0" y="203"/>
                  </a:moveTo>
                  <a:lnTo>
                    <a:pt x="42" y="203"/>
                  </a:lnTo>
                  <a:lnTo>
                    <a:pt x="42" y="67"/>
                  </a:lnTo>
                  <a:lnTo>
                    <a:pt x="0" y="67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0563C1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46" name="path 1046"/>
            <p:cNvSpPr/>
            <p:nvPr/>
          </p:nvSpPr>
          <p:spPr>
            <a:xfrm>
              <a:off x="0" y="0"/>
              <a:ext cx="863027" cy="181049"/>
            </a:xfrm>
            <a:custGeom>
              <a:avLst/>
              <a:gdLst/>
              <a:ahLst/>
              <a:cxnLst/>
              <a:rect l="0" t="0" r="0" b="0"/>
              <a:pathLst>
                <a:path w="1359" h="285">
                  <a:moveTo>
                    <a:pt x="1019" y="6"/>
                  </a:moveTo>
                  <a:lnTo>
                    <a:pt x="1019" y="74"/>
                  </a:lnTo>
                  <a:lnTo>
                    <a:pt x="218" y="74"/>
                  </a:lnTo>
                  <a:lnTo>
                    <a:pt x="218" y="210"/>
                  </a:lnTo>
                  <a:lnTo>
                    <a:pt x="1019" y="210"/>
                  </a:lnTo>
                  <a:lnTo>
                    <a:pt x="1019" y="278"/>
                  </a:lnTo>
                  <a:lnTo>
                    <a:pt x="1356" y="142"/>
                  </a:lnTo>
                  <a:lnTo>
                    <a:pt x="1019" y="6"/>
                  </a:lnTo>
                  <a:close/>
                  <a:moveTo>
                    <a:pt x="91" y="210"/>
                  </a:moveTo>
                  <a:lnTo>
                    <a:pt x="176" y="210"/>
                  </a:lnTo>
                  <a:lnTo>
                    <a:pt x="176" y="74"/>
                  </a:lnTo>
                  <a:lnTo>
                    <a:pt x="91" y="74"/>
                  </a:lnTo>
                  <a:lnTo>
                    <a:pt x="91" y="210"/>
                  </a:lnTo>
                  <a:close/>
                  <a:moveTo>
                    <a:pt x="7" y="210"/>
                  </a:moveTo>
                  <a:lnTo>
                    <a:pt x="49" y="210"/>
                  </a:lnTo>
                  <a:lnTo>
                    <a:pt x="49" y="74"/>
                  </a:lnTo>
                  <a:lnTo>
                    <a:pt x="7" y="74"/>
                  </a:lnTo>
                  <a:lnTo>
                    <a:pt x="7" y="210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group 54"/>
          <p:cNvGrpSpPr/>
          <p:nvPr/>
        </p:nvGrpSpPr>
        <p:grpSpPr>
          <a:xfrm rot="21600000">
            <a:off x="4110037" y="1080722"/>
            <a:ext cx="796099" cy="180942"/>
            <a:chOff x="0" y="0"/>
            <a:chExt cx="796099" cy="180942"/>
          </a:xfrm>
        </p:grpSpPr>
        <p:sp>
          <p:nvSpPr>
            <p:cNvPr id="1048" name="path 1048"/>
            <p:cNvSpPr/>
            <p:nvPr/>
          </p:nvSpPr>
          <p:spPr>
            <a:xfrm>
              <a:off x="4762" y="4365"/>
              <a:ext cx="789432" cy="172211"/>
            </a:xfrm>
            <a:custGeom>
              <a:avLst/>
              <a:gdLst/>
              <a:ahLst/>
              <a:cxnLst/>
              <a:rect l="0" t="0" r="0" b="0"/>
              <a:pathLst>
                <a:path w="1243" h="271">
                  <a:moveTo>
                    <a:pt x="932" y="0"/>
                  </a:moveTo>
                  <a:lnTo>
                    <a:pt x="932" y="67"/>
                  </a:lnTo>
                  <a:lnTo>
                    <a:pt x="194" y="67"/>
                  </a:lnTo>
                  <a:lnTo>
                    <a:pt x="194" y="203"/>
                  </a:lnTo>
                  <a:lnTo>
                    <a:pt x="932" y="203"/>
                  </a:lnTo>
                  <a:lnTo>
                    <a:pt x="932" y="271"/>
                  </a:lnTo>
                  <a:lnTo>
                    <a:pt x="1243" y="135"/>
                  </a:lnTo>
                  <a:lnTo>
                    <a:pt x="932" y="0"/>
                  </a:lnTo>
                  <a:close/>
                </a:path>
                <a:path w="1243" h="271">
                  <a:moveTo>
                    <a:pt x="77" y="203"/>
                  </a:moveTo>
                  <a:lnTo>
                    <a:pt x="155" y="203"/>
                  </a:lnTo>
                  <a:lnTo>
                    <a:pt x="155" y="67"/>
                  </a:lnTo>
                  <a:lnTo>
                    <a:pt x="77" y="67"/>
                  </a:lnTo>
                  <a:lnTo>
                    <a:pt x="77" y="203"/>
                  </a:lnTo>
                  <a:close/>
                </a:path>
                <a:path w="1243" h="271">
                  <a:moveTo>
                    <a:pt x="0" y="203"/>
                  </a:moveTo>
                  <a:lnTo>
                    <a:pt x="38" y="203"/>
                  </a:lnTo>
                  <a:lnTo>
                    <a:pt x="38" y="67"/>
                  </a:lnTo>
                  <a:lnTo>
                    <a:pt x="0" y="67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0563C1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50" name="path 1050"/>
            <p:cNvSpPr/>
            <p:nvPr/>
          </p:nvSpPr>
          <p:spPr>
            <a:xfrm>
              <a:off x="0" y="0"/>
              <a:ext cx="796099" cy="180942"/>
            </a:xfrm>
            <a:custGeom>
              <a:avLst/>
              <a:gdLst/>
              <a:ahLst/>
              <a:cxnLst/>
              <a:rect l="0" t="0" r="0" b="0"/>
              <a:pathLst>
                <a:path w="1253" h="284">
                  <a:moveTo>
                    <a:pt x="939" y="6"/>
                  </a:moveTo>
                  <a:lnTo>
                    <a:pt x="939" y="74"/>
                  </a:lnTo>
                  <a:lnTo>
                    <a:pt x="201" y="74"/>
                  </a:lnTo>
                  <a:lnTo>
                    <a:pt x="201" y="210"/>
                  </a:lnTo>
                  <a:lnTo>
                    <a:pt x="939" y="210"/>
                  </a:lnTo>
                  <a:lnTo>
                    <a:pt x="939" y="278"/>
                  </a:lnTo>
                  <a:lnTo>
                    <a:pt x="1250" y="142"/>
                  </a:lnTo>
                  <a:lnTo>
                    <a:pt x="939" y="6"/>
                  </a:lnTo>
                  <a:close/>
                  <a:moveTo>
                    <a:pt x="85" y="210"/>
                  </a:moveTo>
                  <a:lnTo>
                    <a:pt x="162" y="210"/>
                  </a:lnTo>
                  <a:lnTo>
                    <a:pt x="162" y="74"/>
                  </a:lnTo>
                  <a:lnTo>
                    <a:pt x="85" y="74"/>
                  </a:lnTo>
                  <a:lnTo>
                    <a:pt x="85" y="210"/>
                  </a:lnTo>
                  <a:close/>
                  <a:moveTo>
                    <a:pt x="7" y="210"/>
                  </a:moveTo>
                  <a:lnTo>
                    <a:pt x="46" y="210"/>
                  </a:lnTo>
                  <a:lnTo>
                    <a:pt x="46" y="74"/>
                  </a:lnTo>
                  <a:lnTo>
                    <a:pt x="7" y="74"/>
                  </a:lnTo>
                  <a:lnTo>
                    <a:pt x="7" y="210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052" name="textbox 1052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54" name="textbox 1054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56" name="path 1056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icture 10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060" name="picture 10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062" name="textbox 1062"/>
          <p:cNvSpPr/>
          <p:nvPr/>
        </p:nvSpPr>
        <p:spPr>
          <a:xfrm>
            <a:off x="571500" y="2043683"/>
            <a:ext cx="7696200" cy="424180"/>
          </a:xfrm>
          <a:prstGeom prst="rect">
            <a:avLst/>
          </a:prstGeom>
          <a:solidFill>
            <a:srgbClr val="F4B183">
              <a:alpha val="49803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7480" algn="l" rtl="0" eaLnBrk="0">
              <a:lnSpc>
                <a:spcPct val="91000"/>
              </a:lnSpc>
              <a:spcBef>
                <a:spcPts val="0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定义：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G’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是两个不同的文法</a:t>
            </a:r>
            <a:r>
              <a:rPr sz="1800" kern="0" spc="-2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，若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L(G) = L(G’)</a:t>
            </a:r>
            <a:r>
              <a:rPr sz="18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G’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</a:t>
            </a:r>
            <a:r>
              <a:rPr sz="1800" kern="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等价文法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6" name="group 56"/>
          <p:cNvGrpSpPr/>
          <p:nvPr/>
        </p:nvGrpSpPr>
        <p:grpSpPr>
          <a:xfrm rot="21600000">
            <a:off x="2528316" y="3366437"/>
            <a:ext cx="2141219" cy="1129362"/>
            <a:chOff x="0" y="0"/>
            <a:chExt cx="2141219" cy="1129362"/>
          </a:xfrm>
        </p:grpSpPr>
        <p:sp>
          <p:nvSpPr>
            <p:cNvPr id="1064" name="path 1064"/>
            <p:cNvSpPr/>
            <p:nvPr/>
          </p:nvSpPr>
          <p:spPr>
            <a:xfrm>
              <a:off x="0" y="4650"/>
              <a:ext cx="2141219" cy="1124711"/>
            </a:xfrm>
            <a:custGeom>
              <a:avLst/>
              <a:gdLst/>
              <a:ahLst/>
              <a:cxnLst/>
              <a:rect l="0" t="0" r="0" b="0"/>
              <a:pathLst>
                <a:path w="3371" h="1771">
                  <a:moveTo>
                    <a:pt x="0" y="156"/>
                  </a:moveTo>
                  <a:lnTo>
                    <a:pt x="562" y="156"/>
                  </a:lnTo>
                  <a:lnTo>
                    <a:pt x="699" y="0"/>
                  </a:lnTo>
                  <a:lnTo>
                    <a:pt x="1404" y="156"/>
                  </a:lnTo>
                  <a:lnTo>
                    <a:pt x="3371" y="156"/>
                  </a:lnTo>
                  <a:lnTo>
                    <a:pt x="3371" y="425"/>
                  </a:lnTo>
                  <a:lnTo>
                    <a:pt x="3371" y="425"/>
                  </a:lnTo>
                  <a:lnTo>
                    <a:pt x="3371" y="828"/>
                  </a:lnTo>
                  <a:lnTo>
                    <a:pt x="3371" y="1771"/>
                  </a:lnTo>
                  <a:lnTo>
                    <a:pt x="1404" y="1771"/>
                  </a:lnTo>
                  <a:lnTo>
                    <a:pt x="562" y="1771"/>
                  </a:lnTo>
                  <a:lnTo>
                    <a:pt x="562" y="1771"/>
                  </a:lnTo>
                  <a:lnTo>
                    <a:pt x="0" y="1771"/>
                  </a:lnTo>
                  <a:lnTo>
                    <a:pt x="0" y="828"/>
                  </a:lnTo>
                  <a:lnTo>
                    <a:pt x="0" y="425"/>
                  </a:lnTo>
                  <a:lnTo>
                    <a:pt x="0" y="425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CC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66" name="path 1066"/>
            <p:cNvSpPr/>
            <p:nvPr/>
          </p:nvSpPr>
          <p:spPr>
            <a:xfrm>
              <a:off x="443090" y="0"/>
              <a:ext cx="450112" cy="108360"/>
            </a:xfrm>
            <a:custGeom>
              <a:avLst/>
              <a:gdLst/>
              <a:ahLst/>
              <a:cxnLst/>
              <a:rect l="0" t="0" r="0" b="0"/>
              <a:pathLst>
                <a:path w="708" h="170">
                  <a:moveTo>
                    <a:pt x="1" y="7"/>
                  </a:moveTo>
                  <a:lnTo>
                    <a:pt x="707" y="16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068" name="table 1068"/>
          <p:cNvGraphicFramePr>
            <a:graphicFrameLocks noGrp="1"/>
          </p:cNvGraphicFramePr>
          <p:nvPr/>
        </p:nvGraphicFramePr>
        <p:xfrm>
          <a:off x="2523553" y="3367940"/>
          <a:ext cx="2150110" cy="1132205"/>
        </p:xfrm>
        <a:graphic>
          <a:graphicData uri="http://schemas.openxmlformats.org/drawingml/2006/table">
            <a:tbl>
              <a:tblPr/>
              <a:tblGrid>
                <a:gridCol w="2150110"/>
              </a:tblGrid>
              <a:tr h="11322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827405" indent="-723265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G</a:t>
                      </a:r>
                      <a:r>
                        <a:rPr sz="1800" kern="0" spc="-40" baseline="-23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2</a:t>
                      </a:r>
                      <a:r>
                        <a:rPr sz="1100" kern="0" spc="-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[S]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sz="1800" kern="0" spc="-4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 →aS</a:t>
                      </a:r>
                      <a:r>
                        <a:rPr sz="18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8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aA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  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A →bA | bB</a:t>
                      </a:r>
                      <a:r>
                        <a:rPr sz="18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 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B</a:t>
                      </a:r>
                      <a:r>
                        <a:rPr sz="18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→cC</a:t>
                      </a:r>
                      <a:r>
                        <a:rPr sz="18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8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ε</a:t>
                      </a:r>
                      <a:endParaRPr sz="18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70" name="table 1070"/>
          <p:cNvGraphicFramePr>
            <a:graphicFrameLocks noGrp="1"/>
          </p:cNvGraphicFramePr>
          <p:nvPr/>
        </p:nvGraphicFramePr>
        <p:xfrm>
          <a:off x="6112573" y="2724721"/>
          <a:ext cx="2008504" cy="1033145"/>
        </p:xfrm>
        <a:graphic>
          <a:graphicData uri="http://schemas.openxmlformats.org/drawingml/2006/table">
            <a:tbl>
              <a:tblPr/>
              <a:tblGrid>
                <a:gridCol w="2008504"/>
              </a:tblGrid>
              <a:tr h="4337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5410" algn="l" rtl="0" eaLnBrk="0">
                        <a:lnSpc>
                          <a:spcPct val="92000"/>
                        </a:lnSpc>
                        <a:spcBef>
                          <a:spcPts val="0"/>
                        </a:spcBef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G</a:t>
                      </a:r>
                      <a:r>
                        <a:rPr sz="1800" kern="0" spc="-30" baseline="-23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1</a:t>
                      </a:r>
                      <a:r>
                        <a:rPr sz="1100" kern="0" spc="-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[S]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sz="1800" kern="0" spc="-4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 →AB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</a:tr>
              <a:tr h="5994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1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843280" indent="-13970" algn="l" rtl="0" eaLnBrk="0">
                        <a:lnSpc>
                          <a:spcPct val="91000"/>
                        </a:lnSpc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A →aAb|ab</a:t>
                      </a:r>
                      <a:r>
                        <a:rPr sz="18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B→cB|</a:t>
                      </a:r>
                      <a:r>
                        <a:rPr sz="18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ε</a:t>
                      </a:r>
                      <a:endParaRPr sz="18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72" name="table 1072"/>
          <p:cNvGraphicFramePr>
            <a:graphicFrameLocks noGrp="1"/>
          </p:cNvGraphicFramePr>
          <p:nvPr/>
        </p:nvGraphicFramePr>
        <p:xfrm>
          <a:off x="4489450" y="1093978"/>
          <a:ext cx="2212975" cy="711834"/>
        </p:xfrm>
        <a:graphic>
          <a:graphicData uri="http://schemas.openxmlformats.org/drawingml/2006/table">
            <a:tbl>
              <a:tblPr/>
              <a:tblGrid>
                <a:gridCol w="2212975"/>
              </a:tblGrid>
              <a:tr h="6991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7315" algn="l" rtl="0" eaLnBrk="0">
                        <a:lnSpc>
                          <a:spcPct val="92000"/>
                        </a:lnSpc>
                        <a:spcBef>
                          <a:spcPts val="0"/>
                        </a:spcBef>
                      </a:pPr>
                      <a:r>
                        <a:rPr sz="21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G</a:t>
                      </a:r>
                      <a:r>
                        <a:rPr sz="2100" kern="0" spc="-40" baseline="-25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2</a:t>
                      </a:r>
                      <a:r>
                        <a:rPr sz="1300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1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[S]</a:t>
                      </a:r>
                      <a:r>
                        <a:rPr sz="21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 </a:t>
                      </a:r>
                      <a:r>
                        <a:rPr sz="21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S→aB</a:t>
                      </a:r>
                      <a:endParaRPr sz="21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1055370" algn="l" rtl="0" eaLnBrk="0">
                        <a:lnSpc>
                          <a:spcPct val="79000"/>
                        </a:lnSpc>
                        <a:spcBef>
                          <a:spcPts val="415"/>
                        </a:spcBef>
                      </a:pPr>
                      <a:r>
                        <a:rPr sz="21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B→bB|ba</a:t>
                      </a:r>
                      <a:endParaRPr sz="21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74" name="table 1074"/>
          <p:cNvGraphicFramePr>
            <a:graphicFrameLocks noGrp="1"/>
          </p:cNvGraphicFramePr>
          <p:nvPr/>
        </p:nvGraphicFramePr>
        <p:xfrm>
          <a:off x="1651761" y="1095502"/>
          <a:ext cx="2136775" cy="711834"/>
        </p:xfrm>
        <a:graphic>
          <a:graphicData uri="http://schemas.openxmlformats.org/drawingml/2006/table">
            <a:tbl>
              <a:tblPr/>
              <a:tblGrid>
                <a:gridCol w="2136775"/>
              </a:tblGrid>
              <a:tr h="6991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6045" algn="l" rtl="0" eaLnBrk="0">
                        <a:lnSpc>
                          <a:spcPct val="92000"/>
                        </a:lnSpc>
                      </a:pPr>
                      <a:r>
                        <a:rPr sz="21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G</a:t>
                      </a:r>
                      <a:r>
                        <a:rPr sz="2100" kern="0" spc="-30" baseline="-25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1</a:t>
                      </a:r>
                      <a:r>
                        <a:rPr sz="1300" kern="0" spc="-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1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[S]</a:t>
                      </a:r>
                      <a:r>
                        <a:rPr sz="21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 </a:t>
                      </a:r>
                      <a:r>
                        <a:rPr sz="21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S→aBa</a:t>
                      </a:r>
                      <a:endParaRPr sz="21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1054100" algn="l" rtl="0" eaLnBrk="0">
                        <a:lnSpc>
                          <a:spcPct val="79000"/>
                        </a:lnSpc>
                        <a:spcBef>
                          <a:spcPts val="415"/>
                        </a:spcBef>
                      </a:pPr>
                      <a:r>
                        <a:rPr sz="21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B→b|</a:t>
                      </a:r>
                      <a:r>
                        <a:rPr sz="21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bB</a:t>
                      </a:r>
                      <a:endParaRPr sz="21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76" name="textbox 1076"/>
          <p:cNvSpPr/>
          <p:nvPr/>
        </p:nvSpPr>
        <p:spPr>
          <a:xfrm>
            <a:off x="1268937" y="2844831"/>
            <a:ext cx="4371975" cy="3581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1000"/>
              </a:lnSpc>
            </a:pPr>
            <a:r>
              <a:rPr sz="24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例：</a:t>
            </a:r>
            <a:r>
              <a:rPr sz="2400" kern="0" spc="-3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{a</a:t>
            </a:r>
            <a:r>
              <a:rPr sz="2400" kern="0" spc="-20" baseline="28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24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</a:t>
            </a:r>
            <a:r>
              <a:rPr sz="2400" kern="0" spc="-20" baseline="28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24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</a:t>
            </a:r>
            <a:r>
              <a:rPr sz="2400" kern="0" spc="-20" baseline="28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4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|n≥1,i ≥0},</a:t>
            </a:r>
            <a:r>
              <a:rPr sz="24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构造其文法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78" name="textbox 1078"/>
          <p:cNvSpPr/>
          <p:nvPr/>
        </p:nvSpPr>
        <p:spPr>
          <a:xfrm>
            <a:off x="460654" y="478688"/>
            <a:ext cx="3806190" cy="3575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1000"/>
              </a:lnSpc>
            </a:pP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例：</a:t>
            </a:r>
            <a:r>
              <a:rPr sz="2400" kern="0" spc="-3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{ab</a:t>
            </a:r>
            <a:r>
              <a:rPr sz="2400" kern="0" spc="-30" baseline="30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1500" kern="0" spc="-2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a|n≥1}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，构造其文法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80" name="picture 10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49367" y="3660647"/>
            <a:ext cx="731520" cy="658367"/>
          </a:xfrm>
          <a:prstGeom prst="rect">
            <a:avLst/>
          </a:prstGeom>
        </p:spPr>
      </p:pic>
      <p:pic>
        <p:nvPicPr>
          <p:cNvPr id="1082" name="picture 10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084" name="path 1084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86" name="textbox 1086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88" name="textbox 1088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90" name="path 1090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picture 10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094" name="picture 10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096" name="textbox 1096"/>
          <p:cNvSpPr/>
          <p:nvPr/>
        </p:nvSpPr>
        <p:spPr>
          <a:xfrm>
            <a:off x="729945" y="1347990"/>
            <a:ext cx="6065520" cy="3378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L(G)={a</a:t>
            </a:r>
            <a:r>
              <a:rPr sz="2100" kern="0" spc="-50" baseline="270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1300" kern="0" spc="-1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</a:t>
            </a:r>
            <a:r>
              <a:rPr sz="2100" kern="0" spc="-50" baseline="270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n+m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100" kern="0" spc="-50" baseline="270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1300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|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n&gt;=1,m&gt;=0}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试为该语言构造文法。</a:t>
            </a:r>
            <a:endParaRPr sz="2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98" name="picture 10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572000" y="2415540"/>
            <a:ext cx="1668779" cy="400811"/>
          </a:xfrm>
          <a:prstGeom prst="rect">
            <a:avLst/>
          </a:prstGeom>
        </p:spPr>
      </p:pic>
      <p:graphicFrame>
        <p:nvGraphicFramePr>
          <p:cNvPr id="1100" name="table 1100"/>
          <p:cNvGraphicFramePr>
            <a:graphicFrameLocks noGrp="1"/>
          </p:cNvGraphicFramePr>
          <p:nvPr/>
        </p:nvGraphicFramePr>
        <p:xfrm>
          <a:off x="4568825" y="2412365"/>
          <a:ext cx="1674495" cy="407035"/>
        </p:xfrm>
        <a:graphic>
          <a:graphicData uri="http://schemas.openxmlformats.org/drawingml/2006/table">
            <a:tbl>
              <a:tblPr/>
              <a:tblGrid>
                <a:gridCol w="1674495"/>
              </a:tblGrid>
              <a:tr h="40068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033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21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E</a:t>
                      </a:r>
                      <a:r>
                        <a:rPr sz="21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1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→</a:t>
                      </a:r>
                      <a:r>
                        <a:rPr sz="21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1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aEb</a:t>
                      </a:r>
                      <a:r>
                        <a:rPr sz="2100" kern="0" spc="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1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21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1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ab</a:t>
                      </a:r>
                      <a:endParaRPr sz="21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02" name="textbox 1102"/>
          <p:cNvSpPr/>
          <p:nvPr/>
        </p:nvSpPr>
        <p:spPr>
          <a:xfrm>
            <a:off x="532739" y="439928"/>
            <a:ext cx="1543050" cy="4743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3000" kern="0" spc="-2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课内练习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04" name="picture 1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106" name="textbox 1106"/>
          <p:cNvSpPr/>
          <p:nvPr/>
        </p:nvSpPr>
        <p:spPr>
          <a:xfrm>
            <a:off x="2407792" y="2412492"/>
            <a:ext cx="659130" cy="5137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840"/>
              </a:lnSpc>
            </a:pPr>
            <a:r>
              <a:rPr sz="4600" kern="0" spc="-60" baseline="-20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3000" kern="0" spc="-60" baseline="260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1900" kern="0" spc="-2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4600" kern="0" spc="-230" baseline="-20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</a:t>
            </a:r>
            <a:r>
              <a:rPr sz="3000" kern="0" spc="30" baseline="260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endParaRPr sz="3000" baseline="260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58" name="group 58"/>
          <p:cNvGrpSpPr/>
          <p:nvPr/>
        </p:nvGrpSpPr>
        <p:grpSpPr>
          <a:xfrm rot="21600000">
            <a:off x="3250438" y="2507062"/>
            <a:ext cx="999915" cy="216243"/>
            <a:chOff x="0" y="0"/>
            <a:chExt cx="999915" cy="216243"/>
          </a:xfrm>
        </p:grpSpPr>
        <p:sp>
          <p:nvSpPr>
            <p:cNvPr id="1108" name="path 1108"/>
            <p:cNvSpPr/>
            <p:nvPr/>
          </p:nvSpPr>
          <p:spPr>
            <a:xfrm>
              <a:off x="6350" y="4490"/>
              <a:ext cx="989075" cy="207263"/>
            </a:xfrm>
            <a:custGeom>
              <a:avLst/>
              <a:gdLst/>
              <a:ahLst/>
              <a:cxnLst/>
              <a:rect l="0" t="0" r="0" b="0"/>
              <a:pathLst>
                <a:path w="1557" h="326">
                  <a:moveTo>
                    <a:pt x="0" y="81"/>
                  </a:moveTo>
                  <a:lnTo>
                    <a:pt x="1394" y="81"/>
                  </a:lnTo>
                  <a:lnTo>
                    <a:pt x="1394" y="0"/>
                  </a:lnTo>
                  <a:lnTo>
                    <a:pt x="1557" y="163"/>
                  </a:lnTo>
                  <a:lnTo>
                    <a:pt x="1394" y="326"/>
                  </a:lnTo>
                  <a:lnTo>
                    <a:pt x="1394" y="244"/>
                  </a:lnTo>
                  <a:lnTo>
                    <a:pt x="0" y="244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5B9BD5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10" name="path 1110"/>
            <p:cNvSpPr/>
            <p:nvPr/>
          </p:nvSpPr>
          <p:spPr>
            <a:xfrm>
              <a:off x="0" y="0"/>
              <a:ext cx="999915" cy="216243"/>
            </a:xfrm>
            <a:custGeom>
              <a:avLst/>
              <a:gdLst/>
              <a:ahLst/>
              <a:cxnLst/>
              <a:rect l="0" t="0" r="0" b="0"/>
              <a:pathLst>
                <a:path w="1574" h="340">
                  <a:moveTo>
                    <a:pt x="10" y="88"/>
                  </a:moveTo>
                  <a:lnTo>
                    <a:pt x="1404" y="88"/>
                  </a:lnTo>
                  <a:lnTo>
                    <a:pt x="1404" y="7"/>
                  </a:lnTo>
                  <a:lnTo>
                    <a:pt x="1567" y="170"/>
                  </a:lnTo>
                  <a:lnTo>
                    <a:pt x="1404" y="333"/>
                  </a:lnTo>
                  <a:lnTo>
                    <a:pt x="1404" y="251"/>
                  </a:lnTo>
                  <a:lnTo>
                    <a:pt x="10" y="251"/>
                  </a:lnTo>
                  <a:lnTo>
                    <a:pt x="10" y="88"/>
                  </a:lnTo>
                  <a:close/>
                </a:path>
              </a:pathLst>
            </a:custGeom>
            <a:noFill/>
            <a:ln w="12700" cap="flat">
              <a:solidFill>
                <a:srgbClr val="41719C"/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112" name="path 1112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14" name="textbox 1114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16" name="textbox 1116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18" name="path 1118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textbox 1120"/>
          <p:cNvSpPr/>
          <p:nvPr/>
        </p:nvSpPr>
        <p:spPr>
          <a:xfrm>
            <a:off x="2159507" y="1162811"/>
            <a:ext cx="6280784" cy="1486535"/>
          </a:xfrm>
          <a:prstGeom prst="rect">
            <a:avLst/>
          </a:prstGeom>
          <a:solidFill>
            <a:srgbClr val="9DC3E6">
              <a:alpha val="49803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0015" indent="-1905" algn="l" rtl="0" eaLnBrk="0">
              <a:lnSpc>
                <a:spcPct val="149000"/>
              </a:lnSpc>
              <a:spcBef>
                <a:spcPts val="5"/>
              </a:spcBef>
            </a:pPr>
            <a:r>
              <a:rPr sz="1800" kern="0" spc="0" dirty="0">
                <a:solidFill>
                  <a:srgbClr val="0000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形式语言（乔姆斯基</a:t>
            </a:r>
            <a:r>
              <a:rPr sz="1800" kern="0" spc="-10" dirty="0">
                <a:solidFill>
                  <a:srgbClr val="0000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通过抽象，对语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言进行形式化描述。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用一组数学符号和规则来描述的语言称为形式语言。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7000"/>
              </a:lnSpc>
            </a:pP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56590" algn="l" rtl="0" eaLnBrk="0">
              <a:lnSpc>
                <a:spcPct val="98000"/>
              </a:lnSpc>
            </a:pPr>
            <a:r>
              <a:rPr sz="2100" kern="0" spc="-1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Σ</a:t>
            </a:r>
            <a:r>
              <a:rPr sz="2100" kern="0" spc="-10" baseline="30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300" kern="0" spc="1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的任何子集称作 </a:t>
            </a:r>
            <a:r>
              <a:rPr sz="2100" kern="0" spc="-1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Σ </a:t>
            </a:r>
            <a:r>
              <a:rPr sz="2100" kern="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上的形式语言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22" name="picture 1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124" name="picture 1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126" name="textbox 1126"/>
          <p:cNvSpPr/>
          <p:nvPr/>
        </p:nvSpPr>
        <p:spPr>
          <a:xfrm>
            <a:off x="2253645" y="2821685"/>
            <a:ext cx="5329554" cy="5810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100" kern="0" spc="-4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由文法定义语言</a:t>
            </a:r>
            <a:r>
              <a:rPr sz="2100" kern="0" spc="1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28" name="picture 1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337029" y="2834385"/>
            <a:ext cx="3223767" cy="527812"/>
          </a:xfrm>
          <a:prstGeom prst="rect">
            <a:avLst/>
          </a:prstGeom>
        </p:spPr>
      </p:pic>
      <p:pic>
        <p:nvPicPr>
          <p:cNvPr id="1130" name="picture 11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23088" y="1129284"/>
            <a:ext cx="1527048" cy="1583435"/>
          </a:xfrm>
          <a:prstGeom prst="rect">
            <a:avLst/>
          </a:prstGeom>
        </p:spPr>
      </p:pic>
      <p:sp>
        <p:nvSpPr>
          <p:cNvPr id="1132" name="textbox 1132"/>
          <p:cNvSpPr/>
          <p:nvPr/>
        </p:nvSpPr>
        <p:spPr>
          <a:xfrm>
            <a:off x="423621" y="465201"/>
            <a:ext cx="3971925" cy="4692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3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2.4</a:t>
            </a:r>
            <a:r>
              <a:rPr sz="3000" kern="0" spc="15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3000" kern="0" spc="-3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文法和语言的分类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34" name="textbox 1134"/>
          <p:cNvSpPr/>
          <p:nvPr/>
        </p:nvSpPr>
        <p:spPr>
          <a:xfrm>
            <a:off x="2290457" y="3839438"/>
            <a:ext cx="4648834" cy="3403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100" kern="0" spc="-3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文法和语言分类：0型、</a:t>
            </a:r>
            <a:r>
              <a:rPr sz="2100" kern="0" spc="-40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3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1型、</a:t>
            </a:r>
            <a:r>
              <a:rPr sz="2100" kern="0" spc="-50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3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2型、</a:t>
            </a:r>
            <a:r>
              <a:rPr sz="2100" kern="0" spc="-47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3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3型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36" name="picture 11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20492" y="2714642"/>
            <a:ext cx="1529953" cy="377725"/>
          </a:xfrm>
          <a:prstGeom prst="rect">
            <a:avLst/>
          </a:prstGeom>
        </p:spPr>
      </p:pic>
      <p:pic>
        <p:nvPicPr>
          <p:cNvPr id="1138" name="picture 11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140" name="path 1140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42" name="textbox 1142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44" name="textbox 1144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46" name="path 1146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textbox 1148"/>
          <p:cNvSpPr/>
          <p:nvPr/>
        </p:nvSpPr>
        <p:spPr>
          <a:xfrm>
            <a:off x="543864" y="1365936"/>
            <a:ext cx="6778625" cy="9613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定义：</a:t>
            </a:r>
            <a:r>
              <a:rPr sz="2400" b="1" kern="0" spc="-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∀</a:t>
            </a:r>
            <a:r>
              <a:rPr sz="2400" b="1" i="1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α </a:t>
            </a:r>
            <a:r>
              <a:rPr sz="2400" b="1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</a:t>
            </a:r>
            <a:r>
              <a:rPr sz="2400" b="1" kern="0" spc="-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b="1" i="1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β</a:t>
            </a:r>
            <a:r>
              <a:rPr sz="2400" b="1" kern="0" spc="-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∈</a:t>
            </a:r>
            <a:r>
              <a:rPr sz="2400" b="1" i="1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</a:t>
            </a: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满足：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4000"/>
              </a:lnSpc>
            </a:pP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2000"/>
              </a:lnSpc>
              <a:spcBef>
                <a:spcPts val="0"/>
              </a:spcBef>
            </a:pPr>
            <a:r>
              <a:rPr sz="2400" b="1" i="1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α</a:t>
            </a:r>
            <a:r>
              <a:rPr sz="2500" b="1" i="1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∈</a:t>
            </a:r>
            <a:r>
              <a:rPr sz="2400" b="1" i="1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V*</a:t>
            </a:r>
            <a:r>
              <a:rPr sz="2400" b="1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且至少含有一个非终结符</a:t>
            </a:r>
            <a:r>
              <a:rPr sz="24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400" b="1" i="1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β</a:t>
            </a:r>
            <a:r>
              <a:rPr sz="2500" b="1" i="1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∈</a:t>
            </a:r>
            <a:r>
              <a:rPr sz="2400" b="1" i="1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2400" b="1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*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150" name="textbox 1150"/>
          <p:cNvSpPr/>
          <p:nvPr/>
        </p:nvSpPr>
        <p:spPr>
          <a:xfrm>
            <a:off x="1645411" y="2777744"/>
            <a:ext cx="5172075" cy="1197610"/>
          </a:xfrm>
          <a:prstGeom prst="roundRect">
            <a:avLst>
              <a:gd name="adj" fmla="val 6452"/>
            </a:avLst>
          </a:prstGeom>
          <a:noFill/>
          <a:ln w="12700" cap="flat">
            <a:solidFill>
              <a:srgbClr val="A5A5A5"/>
            </a:solidFill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0650" algn="l" rtl="0" eaLnBrk="0">
              <a:lnSpc>
                <a:spcPct val="111000"/>
              </a:lnSpc>
            </a:pPr>
            <a:r>
              <a:rPr sz="2000" kern="0" spc="-10" dirty="0">
                <a:solidFill>
                  <a:srgbClr val="7030A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₪</a:t>
            </a:r>
            <a:r>
              <a:rPr sz="2000" kern="0" spc="200" dirty="0">
                <a:solidFill>
                  <a:srgbClr val="7030A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型文法称为无限制文法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短语结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构文法。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000" kern="0" spc="-30" dirty="0">
                <a:solidFill>
                  <a:srgbClr val="7030A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₪</a:t>
            </a:r>
            <a:r>
              <a:rPr sz="2000" kern="0" spc="180" dirty="0">
                <a:solidFill>
                  <a:srgbClr val="7030A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规则的左部和右部都可以是符号串。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0650" algn="l" rtl="0" eaLnBrk="0">
              <a:lnSpc>
                <a:spcPct val="98000"/>
              </a:lnSpc>
              <a:spcBef>
                <a:spcPts val="535"/>
              </a:spcBef>
            </a:pPr>
            <a:r>
              <a:rPr sz="2000" kern="0" spc="-60" dirty="0">
                <a:solidFill>
                  <a:srgbClr val="7030A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₪</a:t>
            </a:r>
            <a:r>
              <a:rPr sz="2000" kern="0" spc="170" dirty="0">
                <a:solidFill>
                  <a:srgbClr val="7030A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20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一个短语可以产生另一个短语。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52" name="picture 11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154" name="picture 1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156" name="textbox 1156"/>
          <p:cNvSpPr/>
          <p:nvPr/>
        </p:nvSpPr>
        <p:spPr>
          <a:xfrm>
            <a:off x="446189" y="461016"/>
            <a:ext cx="5323840" cy="473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0</a:t>
            </a: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型文法</a:t>
            </a: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——</a:t>
            </a: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短语结构文法 </a:t>
            </a:r>
            <a:r>
              <a:rPr sz="3000" i="1" kern="0" spc="-20" dirty="0">
                <a:solidFill>
                  <a:srgbClr val="CC00CC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PSG</a:t>
            </a:r>
            <a:endParaRPr sz="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58" name="textbox 1158"/>
          <p:cNvSpPr/>
          <p:nvPr/>
        </p:nvSpPr>
        <p:spPr>
          <a:xfrm>
            <a:off x="6961631" y="2740152"/>
            <a:ext cx="1678304" cy="464819"/>
          </a:xfrm>
          <a:prstGeom prst="rect">
            <a:avLst/>
          </a:prstGeom>
          <a:solidFill>
            <a:srgbClr val="FFFF00">
              <a:alpha val="49803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4465" algn="l" rtl="0" eaLnBrk="0">
              <a:lnSpc>
                <a:spcPct val="98000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0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型语言：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L0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160" name="picture 1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162" name="path 1162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64" name="textbox 1164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66" name="textbox 1166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68" name="path 1168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picture 11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172" name="picture 1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graphicFrame>
        <p:nvGraphicFramePr>
          <p:cNvPr id="1174" name="table 1174"/>
          <p:cNvGraphicFramePr>
            <a:graphicFrameLocks noGrp="1"/>
          </p:cNvGraphicFramePr>
          <p:nvPr/>
        </p:nvGraphicFramePr>
        <p:xfrm>
          <a:off x="1133601" y="1247902"/>
          <a:ext cx="1826260" cy="1648460"/>
        </p:xfrm>
        <a:graphic>
          <a:graphicData uri="http://schemas.openxmlformats.org/drawingml/2006/table">
            <a:tbl>
              <a:tblPr/>
              <a:tblGrid>
                <a:gridCol w="1826260"/>
              </a:tblGrid>
              <a:tr h="163576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7950" algn="l" rtl="0" eaLnBrk="0">
                        <a:lnSpc>
                          <a:spcPct val="79000"/>
                        </a:lnSpc>
                      </a:pPr>
                      <a:r>
                        <a:rPr sz="21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G[S]:</a:t>
                      </a:r>
                      <a:endParaRPr sz="21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247650" algn="l" rtl="0" eaLnBrk="0">
                        <a:lnSpc>
                          <a:spcPct val="79000"/>
                        </a:lnSpc>
                        <a:spcBef>
                          <a:spcPts val="495"/>
                        </a:spcBef>
                      </a:pPr>
                      <a:r>
                        <a:rPr sz="21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S→ABS|AB</a:t>
                      </a:r>
                      <a:endParaRPr sz="21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219075" algn="l" rtl="0" eaLnBrk="0">
                        <a:lnSpc>
                          <a:spcPct val="96000"/>
                        </a:lnSpc>
                        <a:spcBef>
                          <a:spcPts val="555"/>
                        </a:spcBef>
                      </a:pPr>
                      <a:r>
                        <a:rPr sz="21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AB→BA</a:t>
                      </a:r>
                      <a:endParaRPr sz="21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219075" algn="l" rtl="0" eaLnBrk="0">
                        <a:lnSpc>
                          <a:spcPct val="75000"/>
                        </a:lnSpc>
                        <a:spcBef>
                          <a:spcPts val="105"/>
                        </a:spcBef>
                      </a:pPr>
                      <a:r>
                        <a:rPr sz="21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A→0</a:t>
                      </a:r>
                      <a:endParaRPr sz="21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235585" algn="l" rtl="0" eaLnBrk="0">
                        <a:lnSpc>
                          <a:spcPct val="98000"/>
                        </a:lnSpc>
                        <a:spcBef>
                          <a:spcPts val="20"/>
                        </a:spcBef>
                      </a:pPr>
                      <a:r>
                        <a:rPr sz="21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B→</a:t>
                      </a:r>
                      <a:r>
                        <a:rPr sz="2100" kern="0" spc="-2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1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21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76" name="textbox 1176"/>
          <p:cNvSpPr/>
          <p:nvPr/>
        </p:nvSpPr>
        <p:spPr>
          <a:xfrm>
            <a:off x="2024014" y="3447126"/>
            <a:ext cx="5970270" cy="2959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L(G[S])={x|x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是由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01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10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组成的二进制数字串，</a:t>
            </a: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n≥1}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178" name="textbox 1178"/>
          <p:cNvSpPr/>
          <p:nvPr/>
        </p:nvSpPr>
        <p:spPr>
          <a:xfrm>
            <a:off x="3728529" y="1762950"/>
            <a:ext cx="3198495" cy="3371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3855" algn="l" rtl="0" eaLnBrk="0">
              <a:lnSpc>
                <a:spcPct val="97000"/>
              </a:lnSpc>
              <a:tabLst>
                <a:tab pos="663575" algn="l"/>
              </a:tabLst>
            </a:pP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该文法产生的语言是？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80" name="picture 11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741229" y="1775650"/>
            <a:ext cx="351472" cy="234315"/>
          </a:xfrm>
          <a:prstGeom prst="rect">
            <a:avLst/>
          </a:prstGeom>
        </p:spPr>
      </p:pic>
      <p:sp>
        <p:nvSpPr>
          <p:cNvPr id="1182" name="textbox 1182"/>
          <p:cNvSpPr/>
          <p:nvPr/>
        </p:nvSpPr>
        <p:spPr>
          <a:xfrm>
            <a:off x="407784" y="394595"/>
            <a:ext cx="2126614" cy="4718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3000" kern="0" spc="-30" dirty="0">
                <a:solidFill>
                  <a:srgbClr val="CC00CC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0</a:t>
            </a:r>
            <a:r>
              <a:rPr sz="3000" kern="0" spc="-3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型文法举例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84" name="picture 11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186" name="path 1186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88" name="textbox 1188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90" name="textbox 1190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92" name="path 1192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textbox 1194"/>
          <p:cNvSpPr/>
          <p:nvPr/>
        </p:nvSpPr>
        <p:spPr>
          <a:xfrm>
            <a:off x="1590573" y="1471972"/>
            <a:ext cx="5616575" cy="1214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定义： </a:t>
            </a:r>
            <a:r>
              <a:rPr sz="2400" b="1" kern="0" spc="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∀</a:t>
            </a:r>
            <a:r>
              <a:rPr sz="24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α →</a:t>
            </a:r>
            <a:r>
              <a:rPr sz="2400" b="1" i="1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β</a:t>
            </a:r>
            <a:r>
              <a:rPr sz="24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∈</a:t>
            </a:r>
            <a:r>
              <a:rPr sz="24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</a:t>
            </a:r>
            <a:r>
              <a:rPr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满足：</a:t>
            </a:r>
            <a:r>
              <a:rPr sz="2400" kern="0" spc="5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2400" b="1" i="1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b="1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β | </a:t>
            </a:r>
            <a:r>
              <a:rPr sz="2400" b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≥</a:t>
            </a:r>
            <a:r>
              <a:rPr sz="2400" b="1" kern="0" spc="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b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 </a:t>
            </a:r>
            <a:r>
              <a:rPr sz="2400" b="1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α</a:t>
            </a:r>
            <a:r>
              <a:rPr sz="2400" b="1" i="1" kern="0" spc="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b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3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1000"/>
              </a:lnSpc>
              <a:spcBef>
                <a:spcPts val="5"/>
              </a:spcBef>
            </a:pP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产生式的一般形式： </a:t>
            </a:r>
            <a:r>
              <a:rPr sz="24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α</a:t>
            </a:r>
            <a:r>
              <a:rPr sz="2400" b="1" kern="0" spc="0" baseline="-24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24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Aα</a:t>
            </a:r>
            <a:r>
              <a:rPr sz="2400" b="1" kern="0" spc="0" baseline="-24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1500" b="1" kern="0" spc="3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 α</a:t>
            </a:r>
            <a:r>
              <a:rPr sz="2400" b="1" kern="0" spc="0" baseline="-24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24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βα</a:t>
            </a:r>
            <a:r>
              <a:rPr sz="2400" b="1" kern="0" spc="0" baseline="-24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1500" b="1" kern="0" spc="3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2400" b="1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β</a:t>
            </a:r>
            <a:r>
              <a:rPr sz="2400" b="1" i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≠ε </a:t>
            </a:r>
            <a:r>
              <a:rPr sz="2400" b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196" name="picture 11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198" name="picture 11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200" name="textbox 1200"/>
          <p:cNvSpPr/>
          <p:nvPr/>
        </p:nvSpPr>
        <p:spPr>
          <a:xfrm>
            <a:off x="471736" y="460762"/>
            <a:ext cx="5699759" cy="473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3000" kern="0" spc="-20" dirty="0">
                <a:solidFill>
                  <a:srgbClr val="CC00CC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</a:t>
            </a:r>
            <a:r>
              <a:rPr sz="3000" kern="0" spc="-2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型文法</a:t>
            </a:r>
            <a:r>
              <a:rPr sz="3000" kern="0" spc="-20" dirty="0">
                <a:solidFill>
                  <a:srgbClr val="CC00CC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——</a:t>
            </a:r>
            <a:r>
              <a:rPr sz="3000" kern="0" spc="-2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上下文有关文</a:t>
            </a:r>
            <a:r>
              <a:rPr sz="3000" kern="0" spc="-3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 </a:t>
            </a:r>
            <a:r>
              <a:rPr sz="3000" i="1" kern="0" spc="-30" dirty="0">
                <a:solidFill>
                  <a:srgbClr val="CC00CC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CSG</a:t>
            </a:r>
            <a:endParaRPr sz="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02" name="textbox 1202"/>
          <p:cNvSpPr/>
          <p:nvPr/>
        </p:nvSpPr>
        <p:spPr>
          <a:xfrm>
            <a:off x="2062987" y="3233420"/>
            <a:ext cx="4572000" cy="516255"/>
          </a:xfrm>
          <a:prstGeom prst="roundRect">
            <a:avLst>
              <a:gd name="adj" fmla="val 7820"/>
            </a:avLst>
          </a:prstGeom>
          <a:noFill/>
          <a:ln w="12700" cap="flat">
            <a:solidFill>
              <a:srgbClr val="A5A5A5"/>
            </a:solidFill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635" algn="l" rtl="0" eaLnBrk="0">
              <a:lnSpc>
                <a:spcPts val="3025"/>
              </a:lnSpc>
              <a:spcBef>
                <a:spcPts val="0"/>
              </a:spcBef>
            </a:pPr>
            <a:r>
              <a:rPr sz="2400" kern="0" spc="0" dirty="0">
                <a:solidFill>
                  <a:srgbClr val="7030A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₪ 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型文法中不包含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ε-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产生式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04" name="textbox 1204"/>
          <p:cNvSpPr/>
          <p:nvPr/>
        </p:nvSpPr>
        <p:spPr>
          <a:xfrm>
            <a:off x="7097267" y="3006852"/>
            <a:ext cx="1545589" cy="433069"/>
          </a:xfrm>
          <a:prstGeom prst="rect">
            <a:avLst/>
          </a:prstGeom>
          <a:solidFill>
            <a:srgbClr val="FFFF00">
              <a:alpha val="49803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6365" algn="l" rtl="0" eaLnBrk="0">
              <a:lnSpc>
                <a:spcPct val="98000"/>
              </a:lnSpc>
              <a:spcBef>
                <a:spcPts val="0"/>
              </a:spcBef>
            </a:pP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型语言：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L1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206" name="picture 12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208" name="path 1208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10" name="textbox 1210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12" name="textbox 1212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14" name="path 1214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6"/>
          <p:cNvSpPr/>
          <p:nvPr/>
        </p:nvSpPr>
        <p:spPr>
          <a:xfrm>
            <a:off x="1183259" y="1326743"/>
            <a:ext cx="6963409" cy="17411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100" kern="0" spc="2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语言是由句子组成的集合，是由一组记号所构成的集合。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66725" algn="l" rtl="0" eaLnBrk="0">
              <a:lnSpc>
                <a:spcPct val="97000"/>
              </a:lnSpc>
              <a:spcBef>
                <a:spcPts val="1620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汉语--所有符合汉语语法的句子的全体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66725" algn="l" rtl="0" eaLnBrk="0">
              <a:lnSpc>
                <a:spcPct val="97000"/>
              </a:lnSpc>
              <a:spcBef>
                <a:spcPts val="1580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英语--所有符合英语语法的句子的全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66725" algn="l" rtl="0" eaLnBrk="0">
              <a:lnSpc>
                <a:spcPct val="97000"/>
              </a:lnSpc>
              <a:spcBef>
                <a:spcPts val="0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程序设计语言--所有该语言的程序的全体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8" name="picture 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45108" y="3614928"/>
            <a:ext cx="7719059" cy="426719"/>
          </a:xfrm>
          <a:prstGeom prst="rect">
            <a:avLst/>
          </a:prstGeom>
        </p:spPr>
      </p:pic>
      <p:graphicFrame>
        <p:nvGraphicFramePr>
          <p:cNvPr id="74" name="table 74"/>
          <p:cNvGraphicFramePr>
            <a:graphicFrameLocks noGrp="1"/>
          </p:cNvGraphicFramePr>
          <p:nvPr/>
        </p:nvGraphicFramePr>
        <p:xfrm>
          <a:off x="1241933" y="3611753"/>
          <a:ext cx="7724775" cy="432435"/>
        </p:xfrm>
        <a:graphic>
          <a:graphicData uri="http://schemas.openxmlformats.org/drawingml/2006/table">
            <a:tbl>
              <a:tblPr/>
              <a:tblGrid>
                <a:gridCol w="7724775"/>
              </a:tblGrid>
              <a:tr h="42608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13030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18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•   一个语言的</a:t>
                      </a:r>
                      <a:r>
                        <a:rPr sz="1800" kern="0" spc="10" dirty="0">
                          <a:solidFill>
                            <a:srgbClr val="9900CC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语法</a:t>
                      </a:r>
                      <a:r>
                        <a:rPr sz="18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是指一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组规则，用它可以形成和产生一个合适的程序</a:t>
                      </a:r>
                      <a:endParaRPr sz="18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6" name="textbox 76"/>
          <p:cNvSpPr/>
          <p:nvPr/>
        </p:nvSpPr>
        <p:spPr>
          <a:xfrm>
            <a:off x="433984" y="478917"/>
            <a:ext cx="3322954" cy="473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3000" kern="0" spc="-2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 文法的直观概念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8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80" name="path 80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2" name="textbox 82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4" name="textbox 84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6" name="path 86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picture 12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218" name="picture 12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220" name="textbox 1220"/>
          <p:cNvSpPr/>
          <p:nvPr/>
        </p:nvSpPr>
        <p:spPr>
          <a:xfrm>
            <a:off x="1833372" y="1203960"/>
            <a:ext cx="1221739" cy="2743200"/>
          </a:xfrm>
          <a:prstGeom prst="rect">
            <a:avLst/>
          </a:prstGeom>
          <a:solidFill>
            <a:srgbClr val="FFFFC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0330" algn="l" rtl="0" eaLnBrk="0">
              <a:lnSpc>
                <a:spcPct val="97000"/>
              </a:lnSpc>
              <a:spcBef>
                <a:spcPts val="5"/>
              </a:spcBef>
            </a:pP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G[S]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2075" indent="15240" algn="l" rtl="0" eaLnBrk="0">
              <a:lnSpc>
                <a:spcPct val="157000"/>
              </a:lnSpc>
              <a:spcBef>
                <a:spcPts val="415"/>
              </a:spcBef>
            </a:pPr>
            <a:r>
              <a:rPr sz="18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S→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aSBE    </a:t>
            </a:r>
            <a:r>
              <a:rPr sz="18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S→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aBE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</a:t>
            </a:r>
            <a:r>
              <a:rPr sz="1800" kern="0" spc="3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    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aB</a:t>
            </a:r>
            <a:r>
              <a:rPr sz="1800" kern="0" spc="2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ab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</a:t>
            </a:r>
            <a:r>
              <a:rPr sz="1800" kern="0" spc="2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222" name="textbox 1222"/>
          <p:cNvSpPr/>
          <p:nvPr/>
        </p:nvSpPr>
        <p:spPr>
          <a:xfrm>
            <a:off x="361365" y="502158"/>
            <a:ext cx="7652384" cy="4838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tabLst>
                <a:tab pos="7639050" algn="l"/>
              </a:tabLst>
            </a:pPr>
            <a:r>
              <a:rPr sz="3000" u="sng" kern="0" spc="-6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Arial" panose="020B0604020202020204"/>
                <a:ea typeface="Arial" panose="020B0604020202020204"/>
                <a:cs typeface="Arial" panose="020B0604020202020204"/>
              </a:rPr>
              <a:t>1</a:t>
            </a:r>
            <a:r>
              <a:rPr sz="3000" u="sng" kern="0" spc="-6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型文法举例</a:t>
            </a:r>
            <a:r>
              <a:rPr sz="3000" u="sng" kern="0" spc="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24" name="textbox 1224"/>
          <p:cNvSpPr/>
          <p:nvPr/>
        </p:nvSpPr>
        <p:spPr>
          <a:xfrm>
            <a:off x="5038857" y="2568621"/>
            <a:ext cx="2482850" cy="2946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L(G[S])={a</a:t>
            </a:r>
            <a:r>
              <a:rPr sz="2100" kern="0" spc="-10" baseline="30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(be)</a:t>
            </a:r>
            <a:r>
              <a:rPr sz="2100" kern="0" spc="-10" baseline="30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1300" kern="0" spc="-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|n≥1}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226" name="picture 12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grpSp>
        <p:nvGrpSpPr>
          <p:cNvPr id="60" name="group 60"/>
          <p:cNvGrpSpPr/>
          <p:nvPr/>
        </p:nvGrpSpPr>
        <p:grpSpPr>
          <a:xfrm rot="21600000">
            <a:off x="3587305" y="2492941"/>
            <a:ext cx="878330" cy="384693"/>
            <a:chOff x="0" y="0"/>
            <a:chExt cx="878330" cy="384693"/>
          </a:xfrm>
        </p:grpSpPr>
        <p:sp>
          <p:nvSpPr>
            <p:cNvPr id="1228" name="path 1228"/>
            <p:cNvSpPr/>
            <p:nvPr/>
          </p:nvSpPr>
          <p:spPr>
            <a:xfrm>
              <a:off x="4762" y="3370"/>
              <a:ext cx="870203" cy="377951"/>
            </a:xfrm>
            <a:custGeom>
              <a:avLst/>
              <a:gdLst/>
              <a:ahLst/>
              <a:cxnLst/>
              <a:rect l="0" t="0" r="0" b="0"/>
              <a:pathLst>
                <a:path w="1370" h="595">
                  <a:moveTo>
                    <a:pt x="0" y="148"/>
                  </a:moveTo>
                  <a:lnTo>
                    <a:pt x="1072" y="148"/>
                  </a:lnTo>
                  <a:lnTo>
                    <a:pt x="1072" y="0"/>
                  </a:lnTo>
                  <a:lnTo>
                    <a:pt x="1370" y="297"/>
                  </a:lnTo>
                  <a:lnTo>
                    <a:pt x="1072" y="595"/>
                  </a:lnTo>
                  <a:lnTo>
                    <a:pt x="1072" y="446"/>
                  </a:lnTo>
                  <a:lnTo>
                    <a:pt x="0" y="446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5B9BD5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30" name="path 1230"/>
            <p:cNvSpPr/>
            <p:nvPr/>
          </p:nvSpPr>
          <p:spPr>
            <a:xfrm>
              <a:off x="0" y="0"/>
              <a:ext cx="878330" cy="384693"/>
            </a:xfrm>
            <a:custGeom>
              <a:avLst/>
              <a:gdLst/>
              <a:ahLst/>
              <a:cxnLst/>
              <a:rect l="0" t="0" r="0" b="0"/>
              <a:pathLst>
                <a:path w="1383" h="605">
                  <a:moveTo>
                    <a:pt x="7" y="154"/>
                  </a:moveTo>
                  <a:lnTo>
                    <a:pt x="1079" y="154"/>
                  </a:lnTo>
                  <a:lnTo>
                    <a:pt x="1079" y="5"/>
                  </a:lnTo>
                  <a:lnTo>
                    <a:pt x="1377" y="302"/>
                  </a:lnTo>
                  <a:lnTo>
                    <a:pt x="1079" y="600"/>
                  </a:lnTo>
                  <a:lnTo>
                    <a:pt x="1079" y="451"/>
                  </a:lnTo>
                  <a:lnTo>
                    <a:pt x="7" y="451"/>
                  </a:lnTo>
                  <a:lnTo>
                    <a:pt x="7" y="154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232" name="textbox 1232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34" name="textbox 1234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36" name="path 1236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picture 12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240" name="picture 12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242" name="textbox 1242"/>
          <p:cNvSpPr/>
          <p:nvPr/>
        </p:nvSpPr>
        <p:spPr>
          <a:xfrm>
            <a:off x="1061110" y="1513755"/>
            <a:ext cx="4523104" cy="11049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2000"/>
              </a:lnSpc>
            </a:pPr>
            <a:r>
              <a:rPr sz="24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定义： </a:t>
            </a: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∀</a:t>
            </a:r>
            <a:r>
              <a:rPr sz="2400" b="1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α →</a:t>
            </a:r>
            <a:r>
              <a:rPr sz="2400" b="1" i="1" kern="0" spc="-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b="1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β</a:t>
            </a: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∈</a:t>
            </a:r>
            <a:r>
              <a:rPr sz="2400" b="1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</a:t>
            </a: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满足：</a:t>
            </a:r>
            <a:r>
              <a:rPr sz="2400" kern="0" spc="3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i="1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α</a:t>
            </a:r>
            <a:r>
              <a:rPr sz="2400" b="1" i="1" kern="0" spc="3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500" b="1" i="1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∈</a:t>
            </a:r>
            <a:r>
              <a:rPr sz="24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2400" b="1" i="1" kern="0" spc="0" baseline="-24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endParaRPr sz="2400" baseline="-24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9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1000"/>
              </a:lnSpc>
              <a:spcBef>
                <a:spcPts val="5"/>
              </a:spcBef>
            </a:pPr>
            <a:r>
              <a:rPr sz="24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产生式的一般形式：</a:t>
            </a:r>
            <a:r>
              <a:rPr sz="2400" kern="0" spc="-1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i="1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→</a:t>
            </a:r>
            <a:r>
              <a:rPr sz="2400" b="1" i="1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b="1" i="1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β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244" name="textbox 1244"/>
          <p:cNvSpPr/>
          <p:nvPr/>
        </p:nvSpPr>
        <p:spPr>
          <a:xfrm>
            <a:off x="481465" y="495814"/>
            <a:ext cx="7532369" cy="4832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tabLst>
                <a:tab pos="7518400" algn="l"/>
              </a:tabLst>
            </a:pPr>
            <a:r>
              <a:rPr sz="3000" u="sng" kern="0" spc="-1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Arial" panose="020B0604020202020204"/>
                <a:ea typeface="Arial" panose="020B0604020202020204"/>
                <a:cs typeface="Arial" panose="020B0604020202020204"/>
              </a:rPr>
              <a:t>2</a:t>
            </a:r>
            <a:r>
              <a:rPr sz="3000" u="sng" kern="0" spc="-1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型文法</a:t>
            </a:r>
            <a:r>
              <a:rPr sz="3000" u="sng" kern="0" spc="-1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Arial" panose="020B0604020202020204"/>
                <a:ea typeface="Arial" panose="020B0604020202020204"/>
                <a:cs typeface="Arial" panose="020B0604020202020204"/>
              </a:rPr>
              <a:t>——</a:t>
            </a:r>
            <a:r>
              <a:rPr sz="3000" u="sng" kern="0" spc="-1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上下文无关文法 </a:t>
            </a:r>
            <a:r>
              <a:rPr sz="3000" i="1" u="sng" kern="0" spc="-1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Arial" panose="020B0604020202020204"/>
                <a:ea typeface="Arial" panose="020B0604020202020204"/>
                <a:cs typeface="Arial" panose="020B0604020202020204"/>
              </a:rPr>
              <a:t>CFG</a:t>
            </a:r>
            <a:r>
              <a:rPr sz="3000" i="1" u="sng" kern="0" spc="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endParaRPr sz="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46" name="textbox 1246"/>
          <p:cNvSpPr/>
          <p:nvPr/>
        </p:nvSpPr>
        <p:spPr>
          <a:xfrm>
            <a:off x="6896100" y="1975104"/>
            <a:ext cx="1442085" cy="535305"/>
          </a:xfrm>
          <a:prstGeom prst="rect">
            <a:avLst/>
          </a:prstGeom>
          <a:solidFill>
            <a:srgbClr val="FFFF00">
              <a:alpha val="49803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6360" algn="l" rtl="0" eaLnBrk="0">
              <a:lnSpc>
                <a:spcPct val="98000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型语言：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L2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248" name="picture 12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250" name="textbox 1250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52" name="textbox 1252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54" name="path 1254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rect 1256"/>
          <p:cNvSpPr/>
          <p:nvPr/>
        </p:nvSpPr>
        <p:spPr>
          <a:xfrm>
            <a:off x="1572768" y="1597152"/>
            <a:ext cx="1349755" cy="1649983"/>
          </a:xfrm>
          <a:prstGeom prst="rect">
            <a:avLst/>
          </a:prstGeom>
          <a:solidFill>
            <a:srgbClr val="FFFFC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258" name="table 1258"/>
          <p:cNvGraphicFramePr>
            <a:graphicFrameLocks noGrp="1"/>
          </p:cNvGraphicFramePr>
          <p:nvPr/>
        </p:nvGraphicFramePr>
        <p:xfrm>
          <a:off x="1572766" y="1775941"/>
          <a:ext cx="5404484" cy="1180465"/>
        </p:xfrm>
        <a:graphic>
          <a:graphicData uri="http://schemas.openxmlformats.org/drawingml/2006/table">
            <a:tbl>
              <a:tblPr/>
              <a:tblGrid>
                <a:gridCol w="1550669"/>
                <a:gridCol w="1384935"/>
                <a:gridCol w="2468880"/>
              </a:tblGrid>
              <a:tr h="713105">
                <a:tc>
                  <a:txBody>
                    <a:bodyPr/>
                    <a:lstStyle/>
                    <a:p>
                      <a:pPr marL="78105" algn="l" rtl="0" eaLnBrk="0">
                        <a:lnSpc>
                          <a:spcPct val="92000"/>
                        </a:lnSpc>
                        <a:spcBef>
                          <a:spcPts val="5"/>
                        </a:spcBef>
                      </a:pPr>
                      <a:r>
                        <a:rPr sz="21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G[S]</a:t>
                      </a:r>
                      <a:r>
                        <a:rPr sz="21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endParaRPr sz="21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rtl="0" eaLnBrk="0">
                        <a:lnSpc>
                          <a:spcPct val="100000"/>
                        </a:lnSpc>
                      </a:pPr>
                      <a:endParaRPr sz="1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18440" algn="l" rtl="0" eaLnBrk="0">
                        <a:lnSpc>
                          <a:spcPts val="1560"/>
                        </a:lnSpc>
                        <a:spcBef>
                          <a:spcPts val="5"/>
                        </a:spcBef>
                      </a:pPr>
                      <a:r>
                        <a:rPr sz="21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S→aSb</a:t>
                      </a:r>
                      <a:endParaRPr sz="21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628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558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87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r" rtl="0" eaLnBrk="0">
                        <a:lnSpc>
                          <a:spcPct val="80000"/>
                        </a:lnSpc>
                      </a:pPr>
                      <a:r>
                        <a:rPr sz="21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L(G[S])={a</a:t>
                      </a:r>
                      <a:r>
                        <a:rPr sz="2100" kern="0" spc="-10" baseline="3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1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b</a:t>
                      </a:r>
                      <a:r>
                        <a:rPr sz="2100" kern="0" spc="-10" baseline="3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1300" kern="0" spc="-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1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|n≥</a:t>
                      </a:r>
                      <a:r>
                        <a:rPr sz="21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1}</a:t>
                      </a:r>
                      <a:endParaRPr sz="21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22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18440" algn="l" rtl="0" eaLnBrk="0">
                        <a:lnSpc>
                          <a:spcPts val="1435"/>
                        </a:lnSpc>
                      </a:pPr>
                      <a:r>
                        <a:rPr sz="21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S→ab</a:t>
                      </a:r>
                      <a:endParaRPr sz="21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260" name="picture 12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262" name="picture 12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264" name="textbox 1264"/>
          <p:cNvSpPr/>
          <p:nvPr/>
        </p:nvSpPr>
        <p:spPr>
          <a:xfrm>
            <a:off x="506755" y="502158"/>
            <a:ext cx="7506969" cy="4838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tabLst>
                <a:tab pos="7493000" algn="l"/>
              </a:tabLst>
            </a:pPr>
            <a:r>
              <a:rPr sz="3000" u="sng" kern="0" spc="-2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Arial" panose="020B0604020202020204"/>
                <a:ea typeface="Arial" panose="020B0604020202020204"/>
                <a:cs typeface="Arial" panose="020B0604020202020204"/>
              </a:rPr>
              <a:t>2</a:t>
            </a:r>
            <a:r>
              <a:rPr sz="3000" u="sng" kern="0" spc="-2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型文法举例</a:t>
            </a:r>
            <a:r>
              <a:rPr sz="3000" u="sng" kern="0" spc="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66" name="picture 12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grpSp>
        <p:nvGrpSpPr>
          <p:cNvPr id="62" name="group 62"/>
          <p:cNvGrpSpPr/>
          <p:nvPr/>
        </p:nvGrpSpPr>
        <p:grpSpPr>
          <a:xfrm rot="21600000">
            <a:off x="3329940" y="2406075"/>
            <a:ext cx="872046" cy="384689"/>
            <a:chOff x="0" y="0"/>
            <a:chExt cx="872046" cy="384689"/>
          </a:xfrm>
        </p:grpSpPr>
        <p:sp>
          <p:nvSpPr>
            <p:cNvPr id="1268" name="path 1268"/>
            <p:cNvSpPr/>
            <p:nvPr/>
          </p:nvSpPr>
          <p:spPr>
            <a:xfrm>
              <a:off x="0" y="3368"/>
              <a:ext cx="868679" cy="377951"/>
            </a:xfrm>
            <a:custGeom>
              <a:avLst/>
              <a:gdLst/>
              <a:ahLst/>
              <a:cxnLst/>
              <a:rect l="0" t="0" r="0" b="0"/>
              <a:pathLst>
                <a:path w="1367" h="595">
                  <a:moveTo>
                    <a:pt x="0" y="148"/>
                  </a:moveTo>
                  <a:lnTo>
                    <a:pt x="1070" y="148"/>
                  </a:lnTo>
                  <a:lnTo>
                    <a:pt x="1070" y="0"/>
                  </a:lnTo>
                  <a:lnTo>
                    <a:pt x="1367" y="297"/>
                  </a:lnTo>
                  <a:lnTo>
                    <a:pt x="1070" y="595"/>
                  </a:lnTo>
                  <a:lnTo>
                    <a:pt x="1070" y="446"/>
                  </a:lnTo>
                  <a:lnTo>
                    <a:pt x="0" y="446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5B9BD5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70" name="path 1270"/>
            <p:cNvSpPr/>
            <p:nvPr/>
          </p:nvSpPr>
          <p:spPr>
            <a:xfrm>
              <a:off x="676210" y="0"/>
              <a:ext cx="195835" cy="384689"/>
            </a:xfrm>
            <a:custGeom>
              <a:avLst/>
              <a:gdLst/>
              <a:ahLst/>
              <a:cxnLst/>
              <a:rect l="0" t="0" r="0" b="0"/>
              <a:pathLst>
                <a:path w="308" h="605">
                  <a:moveTo>
                    <a:pt x="5" y="5"/>
                  </a:moveTo>
                  <a:lnTo>
                    <a:pt x="303" y="302"/>
                  </a:lnTo>
                  <a:lnTo>
                    <a:pt x="5" y="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272" name="path 1272"/>
          <p:cNvSpPr/>
          <p:nvPr/>
        </p:nvSpPr>
        <p:spPr>
          <a:xfrm>
            <a:off x="3325177" y="2409444"/>
            <a:ext cx="689102" cy="377951"/>
          </a:xfrm>
          <a:custGeom>
            <a:avLst/>
            <a:gdLst/>
            <a:ahLst/>
            <a:cxnLst/>
            <a:rect l="0" t="0" r="0" b="0"/>
            <a:pathLst>
              <a:path w="1085" h="595">
                <a:moveTo>
                  <a:pt x="7" y="148"/>
                </a:moveTo>
                <a:lnTo>
                  <a:pt x="1077" y="148"/>
                </a:lnTo>
                <a:lnTo>
                  <a:pt x="1077" y="0"/>
                </a:lnTo>
                <a:moveTo>
                  <a:pt x="1077" y="595"/>
                </a:moveTo>
                <a:lnTo>
                  <a:pt x="1077" y="446"/>
                </a:lnTo>
                <a:lnTo>
                  <a:pt x="7" y="446"/>
                </a:lnTo>
                <a:lnTo>
                  <a:pt x="7" y="148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74" name="picture 12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609047" y="3882199"/>
            <a:ext cx="422963" cy="458152"/>
          </a:xfrm>
          <a:prstGeom prst="rect">
            <a:avLst/>
          </a:prstGeom>
        </p:spPr>
      </p:pic>
      <p:sp>
        <p:nvSpPr>
          <p:cNvPr id="1276" name="textbox 1276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78" name="textbox 1278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80" name="path 1280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picture 12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284" name="picture 12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286" name="textbox 1286"/>
          <p:cNvSpPr/>
          <p:nvPr/>
        </p:nvSpPr>
        <p:spPr>
          <a:xfrm>
            <a:off x="1945055" y="1365917"/>
            <a:ext cx="4423409" cy="11137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4605" algn="l" rtl="0" eaLnBrk="0">
              <a:lnSpc>
                <a:spcPct val="97000"/>
              </a:lnSpc>
            </a:pPr>
            <a:r>
              <a:rPr sz="2400" kern="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右线性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文法：</a:t>
            </a:r>
            <a:r>
              <a:rPr sz="2400" kern="0" spc="-2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→ wB 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sz="2400" kern="0" spc="2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→ w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8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spcBef>
                <a:spcPts val="5"/>
              </a:spcBef>
            </a:pPr>
            <a:r>
              <a:rPr sz="2400" kern="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左线性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文法：</a:t>
            </a:r>
            <a:r>
              <a:rPr sz="2400" kern="0" spc="-2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→ Bw 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sz="2400" kern="0" spc="2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→ w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1288" name="table 1288"/>
          <p:cNvGraphicFramePr>
            <a:graphicFrameLocks noGrp="1"/>
          </p:cNvGraphicFramePr>
          <p:nvPr/>
        </p:nvGraphicFramePr>
        <p:xfrm>
          <a:off x="1584705" y="3524757"/>
          <a:ext cx="6343014" cy="489585"/>
        </p:xfrm>
        <a:graphic>
          <a:graphicData uri="http://schemas.openxmlformats.org/drawingml/2006/table">
            <a:tbl>
              <a:tblPr/>
              <a:tblGrid>
                <a:gridCol w="6343014"/>
              </a:tblGrid>
              <a:tr h="47688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23825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2400" kern="0" spc="80" dirty="0">
                          <a:solidFill>
                            <a:srgbClr val="7030A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₪</a:t>
                      </a:r>
                      <a:r>
                        <a:rPr sz="2400" kern="0" spc="440" dirty="0">
                          <a:solidFill>
                            <a:srgbClr val="7030A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b="1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正则文法能描述程序设计语言</a:t>
                      </a:r>
                      <a:r>
                        <a:rPr sz="2400" b="1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的多数单词</a:t>
                      </a:r>
                      <a:endParaRPr sz="24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90" name="textbox 1290"/>
          <p:cNvSpPr/>
          <p:nvPr/>
        </p:nvSpPr>
        <p:spPr>
          <a:xfrm>
            <a:off x="512635" y="470160"/>
            <a:ext cx="4328795" cy="4705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</a:t>
            </a: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型文法</a:t>
            </a: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——</a:t>
            </a: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正则文法 </a:t>
            </a:r>
            <a:r>
              <a:rPr sz="3000" i="1" kern="0" spc="-10" dirty="0">
                <a:solidFill>
                  <a:srgbClr val="CC00CC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RG</a:t>
            </a:r>
            <a:endParaRPr sz="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92" name="textbox 1292"/>
          <p:cNvSpPr/>
          <p:nvPr/>
        </p:nvSpPr>
        <p:spPr>
          <a:xfrm>
            <a:off x="6141720" y="2785872"/>
            <a:ext cx="2642870" cy="515619"/>
          </a:xfrm>
          <a:prstGeom prst="rect">
            <a:avLst/>
          </a:prstGeom>
          <a:solidFill>
            <a:srgbClr val="FFFF00">
              <a:alpha val="49803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9220" algn="l" rtl="0" eaLnBrk="0">
              <a:lnSpc>
                <a:spcPct val="97000"/>
              </a:lnSpc>
              <a:spcBef>
                <a:spcPts val="5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型语言：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L3   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正则语言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94" name="rect 1294"/>
          <p:cNvSpPr/>
          <p:nvPr/>
        </p:nvSpPr>
        <p:spPr>
          <a:xfrm>
            <a:off x="418338" y="1494282"/>
            <a:ext cx="902208" cy="832103"/>
          </a:xfrm>
          <a:prstGeom prst="rect">
            <a:avLst/>
          </a:pr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96" name="rect 1296"/>
          <p:cNvSpPr/>
          <p:nvPr/>
        </p:nvSpPr>
        <p:spPr>
          <a:xfrm>
            <a:off x="408813" y="1484757"/>
            <a:ext cx="921258" cy="851153"/>
          </a:xfrm>
          <a:prstGeom prst="rect">
            <a:avLst/>
          </a:pr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98" name="textbox 1298"/>
          <p:cNvSpPr/>
          <p:nvPr/>
        </p:nvSpPr>
        <p:spPr>
          <a:xfrm>
            <a:off x="396113" y="1403096"/>
            <a:ext cx="1378585" cy="10471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  <a:tabLst>
                <a:tab pos="179705" algn="l"/>
              </a:tabLst>
            </a:pPr>
            <a:r>
              <a:rPr sz="2300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3600" b="1" kern="0" spc="10" baseline="600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等价</a:t>
            </a:r>
            <a:r>
              <a:rPr sz="2300" kern="0" spc="82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7800" kern="0" spc="10" dirty="0">
                <a:solidFill>
                  <a:srgbClr val="DB4DDB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{</a:t>
            </a:r>
            <a:endParaRPr sz="7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00" name="textbox 1300"/>
          <p:cNvSpPr/>
          <p:nvPr/>
        </p:nvSpPr>
        <p:spPr>
          <a:xfrm>
            <a:off x="7036697" y="1577143"/>
            <a:ext cx="970914" cy="7327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1750" indent="-19050" algn="l" rtl="0" eaLnBrk="0">
              <a:lnSpc>
                <a:spcPct val="129000"/>
              </a:lnSpc>
            </a:pPr>
            <a:r>
              <a:rPr sz="1800" b="1" i="1" kern="0" spc="9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A,B </a:t>
            </a:r>
            <a:r>
              <a:rPr sz="1800" b="1" i="1" kern="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∈</a:t>
            </a:r>
            <a:r>
              <a:rPr sz="1800" b="1" i="1" kern="0" spc="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</a:t>
            </a:r>
            <a:r>
              <a:rPr sz="1800" b="1" i="1" kern="0" spc="0" baseline="-2300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</a:t>
            </a:r>
            <a:r>
              <a:rPr sz="1100" b="1" i="1" kern="0" spc="4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i="1" kern="0" spc="15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 </a:t>
            </a:r>
            <a:r>
              <a:rPr sz="1800" b="1" i="1" kern="0" spc="1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∈</a:t>
            </a:r>
            <a:r>
              <a:rPr sz="1800" b="1" i="1" kern="0" spc="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</a:t>
            </a:r>
            <a:r>
              <a:rPr sz="1800" b="1" i="1" kern="0" spc="0" baseline="-2300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endParaRPr sz="1800" baseline="-230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302" name="picture 13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304" name="path 1304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06" name="textbox 1306"/>
          <p:cNvSpPr/>
          <p:nvPr/>
        </p:nvSpPr>
        <p:spPr>
          <a:xfrm>
            <a:off x="561859" y="1579669"/>
            <a:ext cx="625475" cy="3308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</a:pPr>
            <a:r>
              <a:rPr sz="2400" b="1" kern="0" spc="-4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相互</a:t>
            </a:r>
            <a:endParaRPr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08" name="textbox 1308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10" name="textbox 1310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12" name="path 1312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picture 13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316" name="picture 13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318" name="textbox 1318"/>
          <p:cNvSpPr/>
          <p:nvPr/>
        </p:nvSpPr>
        <p:spPr>
          <a:xfrm>
            <a:off x="4477511" y="1499616"/>
            <a:ext cx="2546350" cy="1668779"/>
          </a:xfrm>
          <a:prstGeom prst="rect">
            <a:avLst/>
          </a:prstGeom>
          <a:solidFill>
            <a:srgbClr val="FFFFC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8740" algn="l" rtl="0" eaLnBrk="0">
              <a:lnSpc>
                <a:spcPct val="92000"/>
              </a:lnSpc>
            </a:pP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G[I]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algn="l" rtl="0" eaLnBrk="0">
              <a:lnSpc>
                <a:spcPct val="78000"/>
              </a:lnSpc>
              <a:spcBef>
                <a:spcPts val="1700"/>
              </a:spcBef>
            </a:pP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35280" algn="l" rtl="0" eaLnBrk="0">
              <a:lnSpc>
                <a:spcPct val="78000"/>
              </a:lnSpc>
            </a:pP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 →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dT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320" name="textbox 1320"/>
          <p:cNvSpPr/>
          <p:nvPr/>
        </p:nvSpPr>
        <p:spPr>
          <a:xfrm>
            <a:off x="1316736" y="1499616"/>
            <a:ext cx="2355850" cy="1668779"/>
          </a:xfrm>
          <a:prstGeom prst="rect">
            <a:avLst/>
          </a:prstGeom>
          <a:solidFill>
            <a:srgbClr val="FFFFC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6835" algn="l" rtl="0" eaLnBrk="0">
              <a:lnSpc>
                <a:spcPct val="97000"/>
              </a:lnSpc>
            </a:pP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G[S]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85445" algn="l" rtl="0" eaLnBrk="0">
              <a:lnSpc>
                <a:spcPct val="81000"/>
              </a:lnSpc>
              <a:spcBef>
                <a:spcPts val="1070"/>
              </a:spcBef>
            </a:pP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S→0A|1B|0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75285" algn="l" rtl="0" eaLnBrk="0">
              <a:lnSpc>
                <a:spcPts val="2965"/>
              </a:lnSpc>
            </a:pP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A→0A|1B|0S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91160" algn="l" rtl="0" eaLnBrk="0">
              <a:lnSpc>
                <a:spcPts val="2965"/>
              </a:lnSpc>
            </a:pP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B→</a:t>
            </a:r>
            <a:r>
              <a:rPr sz="1800" kern="0" spc="-2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1B|1|0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322" name="textbox 1322"/>
          <p:cNvSpPr/>
          <p:nvPr/>
        </p:nvSpPr>
        <p:spPr>
          <a:xfrm>
            <a:off x="466001" y="467747"/>
            <a:ext cx="2126614" cy="4718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3000" kern="0" spc="-30" dirty="0">
                <a:solidFill>
                  <a:srgbClr val="CC00CC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</a:t>
            </a:r>
            <a:r>
              <a:rPr sz="3000" kern="0" spc="-3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型文法举例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24" name="picture 13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326" name="path 1326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28" name="textbox 1328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30" name="textbox 1330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32" name="path 1332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picture 13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336" name="picture 13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338" name="textbox 1338"/>
          <p:cNvSpPr/>
          <p:nvPr/>
        </p:nvSpPr>
        <p:spPr>
          <a:xfrm>
            <a:off x="1978151" y="1580388"/>
            <a:ext cx="1767839" cy="2797810"/>
          </a:xfrm>
          <a:prstGeom prst="rect">
            <a:avLst/>
          </a:prstGeom>
          <a:solidFill>
            <a:srgbClr val="FFFFC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5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795" algn="l" rtl="0" eaLnBrk="0">
              <a:lnSpc>
                <a:spcPct val="82000"/>
              </a:lnSpc>
            </a:pP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</a:t>
            </a:r>
            <a:r>
              <a:rPr sz="2400" kern="0" spc="-50" baseline="-24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1500" kern="0" spc="-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[S]: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72085" algn="l" rtl="0" eaLnBrk="0">
              <a:lnSpc>
                <a:spcPct val="95000"/>
              </a:lnSpc>
              <a:spcBef>
                <a:spcPts val="730"/>
              </a:spcBef>
            </a:pPr>
            <a:r>
              <a:rPr sz="24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24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sz="24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ABC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57480" indent="-19050" algn="l" rtl="0" eaLnBrk="0">
              <a:lnSpc>
                <a:spcPct val="142000"/>
              </a:lnSpc>
              <a:spcBef>
                <a:spcPts val="215"/>
              </a:spcBef>
            </a:pPr>
            <a:r>
              <a:rPr sz="24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</a:t>
            </a:r>
            <a:r>
              <a:rPr sz="24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sz="24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aA |</a:t>
            </a:r>
            <a:r>
              <a:rPr sz="24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4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</a:t>
            </a:r>
            <a:r>
              <a:rPr sz="24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sz="24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bB</a:t>
            </a:r>
            <a:r>
              <a:rPr sz="2400" kern="0" spc="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 b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</a:t>
            </a: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cC</a:t>
            </a:r>
            <a:r>
              <a:rPr sz="2400" kern="0" spc="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24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340" name="textbox 1340"/>
          <p:cNvSpPr/>
          <p:nvPr/>
        </p:nvSpPr>
        <p:spPr>
          <a:xfrm>
            <a:off x="421987" y="264667"/>
            <a:ext cx="8525509" cy="5924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6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623175" algn="l" rtl="0" eaLnBrk="0">
              <a:lnSpc>
                <a:spcPct val="88000"/>
              </a:lnSpc>
              <a:tabLst>
                <a:tab pos="7734935" algn="l"/>
              </a:tabLst>
            </a:pPr>
            <a:r>
              <a:rPr sz="1200" kern="0" spc="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1200" b="1" kern="0" spc="1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7000"/>
              </a:lnSpc>
              <a:spcBef>
                <a:spcPts val="550"/>
              </a:spcBef>
            </a:pP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.</a:t>
            </a:r>
            <a:r>
              <a:rPr sz="2000" kern="0" spc="1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例：设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2000" kern="0" spc="-20" baseline="-260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={a</a:t>
            </a:r>
            <a:r>
              <a:rPr sz="2000" kern="0" spc="-20" baseline="290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</a:t>
            </a:r>
            <a:r>
              <a:rPr sz="2000" kern="0" spc="-20" baseline="290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j</a:t>
            </a:r>
            <a:r>
              <a:rPr sz="1300" kern="0" spc="-2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r>
              <a:rPr sz="2000" kern="0" spc="-20" baseline="290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k</a:t>
            </a: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|</a:t>
            </a:r>
            <a:r>
              <a:rPr sz="2000" kern="0" spc="1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i,j,k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≥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且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a,b,c</a:t>
            </a:r>
            <a:r>
              <a:rPr sz="2000" kern="0" spc="2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4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∈</a:t>
            </a:r>
            <a:r>
              <a:rPr sz="2000" kern="0" spc="-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4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</a:t>
            </a:r>
            <a:r>
              <a:rPr sz="2000" kern="0" spc="0" baseline="-260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r>
              <a:rPr sz="2000" kern="0" spc="1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}</a:t>
            </a:r>
            <a:endParaRPr sz="20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342" name="path 1342"/>
          <p:cNvSpPr/>
          <p:nvPr/>
        </p:nvSpPr>
        <p:spPr>
          <a:xfrm>
            <a:off x="8157844" y="277367"/>
            <a:ext cx="6350" cy="249174"/>
          </a:xfrm>
          <a:custGeom>
            <a:avLst/>
            <a:gdLst/>
            <a:ahLst/>
            <a:cxnLst/>
            <a:rect l="0" t="0" r="0" b="0"/>
            <a:pathLst>
              <a:path w="10" h="392">
                <a:moveTo>
                  <a:pt x="5" y="0"/>
                </a:moveTo>
                <a:lnTo>
                  <a:pt x="5" y="392"/>
                </a:lnTo>
              </a:path>
            </a:pathLst>
          </a:custGeom>
          <a:noFill/>
          <a:ln w="6289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44" name="picture 13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1688"/>
          </a:xfrm>
          <a:prstGeom prst="rect">
            <a:avLst/>
          </a:prstGeom>
        </p:spPr>
      </p:pic>
      <p:sp>
        <p:nvSpPr>
          <p:cNvPr id="1346" name="textbox 1346"/>
          <p:cNvSpPr/>
          <p:nvPr/>
        </p:nvSpPr>
        <p:spPr>
          <a:xfrm>
            <a:off x="5350763" y="1580388"/>
            <a:ext cx="1921510" cy="2244725"/>
          </a:xfrm>
          <a:prstGeom prst="rect">
            <a:avLst/>
          </a:prstGeom>
          <a:solidFill>
            <a:srgbClr val="FFFFC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4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4605" algn="l" rtl="0" eaLnBrk="0">
              <a:lnSpc>
                <a:spcPct val="90000"/>
              </a:lnSpc>
              <a:spcBef>
                <a:spcPts val="0"/>
              </a:spcBef>
            </a:pP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</a:t>
            </a:r>
            <a:r>
              <a:rPr sz="2400" kern="0" spc="-50" baseline="-240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</a:t>
            </a:r>
            <a:r>
              <a:rPr sz="1500" kern="0" spc="-1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kern="0" spc="-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[A]:</a:t>
            </a:r>
            <a:endParaRPr sz="24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158115" indent="-19050" algn="l" rtl="0" eaLnBrk="0">
              <a:lnSpc>
                <a:spcPct val="142000"/>
              </a:lnSpc>
              <a:spcBef>
                <a:spcPts val="475"/>
              </a:spcBef>
            </a:pP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</a:t>
            </a: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aA |</a:t>
            </a:r>
            <a:r>
              <a:rPr sz="24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aB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</a:t>
            </a:r>
            <a:r>
              <a:rPr sz="24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bB</a:t>
            </a:r>
            <a:r>
              <a:rPr sz="2400" kern="0" spc="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 bC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4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</a:t>
            </a:r>
            <a:r>
              <a:rPr sz="24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sz="24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cC</a:t>
            </a:r>
            <a:r>
              <a:rPr sz="2400" kern="0" spc="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24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348" name="textbox 1348"/>
          <p:cNvSpPr/>
          <p:nvPr/>
        </p:nvSpPr>
        <p:spPr>
          <a:xfrm>
            <a:off x="410534" y="1093287"/>
            <a:ext cx="2489835" cy="3429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500"/>
              </a:lnSpc>
            </a:pP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试构造生成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2000" kern="0" spc="-30" baseline="-220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</a:t>
            </a:r>
            <a:r>
              <a:rPr sz="1300" kern="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的文法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</a:t>
            </a:r>
            <a:r>
              <a:rPr sz="2000" kern="0" spc="-30" baseline="-220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</a:t>
            </a:r>
            <a:endParaRPr sz="2000" baseline="-220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350" name="path 1350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52" name="textbox 1352"/>
          <p:cNvSpPr/>
          <p:nvPr/>
        </p:nvSpPr>
        <p:spPr>
          <a:xfrm>
            <a:off x="3885285" y="4057218"/>
            <a:ext cx="821055" cy="2889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800" kern="0" spc="-20" dirty="0">
                <a:solidFill>
                  <a:srgbClr val="9900C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1800" kern="0" spc="-20" dirty="0">
                <a:solidFill>
                  <a:srgbClr val="9900CC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型文法</a:t>
            </a:r>
            <a:endParaRPr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54" name="textbox 1354"/>
          <p:cNvSpPr/>
          <p:nvPr/>
        </p:nvSpPr>
        <p:spPr>
          <a:xfrm>
            <a:off x="7461859" y="3503142"/>
            <a:ext cx="816610" cy="2889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800" kern="0" spc="-30" dirty="0">
                <a:solidFill>
                  <a:srgbClr val="9900C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</a:t>
            </a:r>
            <a:r>
              <a:rPr sz="1800" kern="0" spc="-30" dirty="0">
                <a:solidFill>
                  <a:srgbClr val="9900CC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型文法</a:t>
            </a:r>
            <a:endParaRPr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56" name="textbox 1356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picture 13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grpSp>
        <p:nvGrpSpPr>
          <p:cNvPr id="64" name="group 64"/>
          <p:cNvGrpSpPr/>
          <p:nvPr/>
        </p:nvGrpSpPr>
        <p:grpSpPr>
          <a:xfrm rot="21600000">
            <a:off x="1287526" y="1382014"/>
            <a:ext cx="4532883" cy="2083815"/>
            <a:chOff x="0" y="0"/>
            <a:chExt cx="4532883" cy="2083815"/>
          </a:xfrm>
        </p:grpSpPr>
        <p:grpSp>
          <p:nvGrpSpPr>
            <p:cNvPr id="66" name="group 66"/>
            <p:cNvGrpSpPr/>
            <p:nvPr/>
          </p:nvGrpSpPr>
          <p:grpSpPr>
            <a:xfrm rot="21600000">
              <a:off x="0" y="0"/>
              <a:ext cx="4532883" cy="2083815"/>
              <a:chOff x="0" y="0"/>
              <a:chExt cx="4532883" cy="2083815"/>
            </a:xfrm>
          </p:grpSpPr>
          <p:sp>
            <p:nvSpPr>
              <p:cNvPr id="1360" name="path 1360"/>
              <p:cNvSpPr/>
              <p:nvPr/>
            </p:nvSpPr>
            <p:spPr>
              <a:xfrm>
                <a:off x="6350" y="6350"/>
                <a:ext cx="4520183" cy="2071115"/>
              </a:xfrm>
              <a:custGeom>
                <a:avLst/>
                <a:gdLst/>
                <a:ahLst/>
                <a:cxnLst/>
                <a:rect l="0" t="0" r="0" b="0"/>
                <a:pathLst>
                  <a:path w="7118" h="3261">
                    <a:moveTo>
                      <a:pt x="0" y="1630"/>
                    </a:moveTo>
                    <a:cubicBezTo>
                      <a:pt x="0" y="730"/>
                      <a:pt x="1593" y="0"/>
                      <a:pt x="3559" y="0"/>
                    </a:cubicBezTo>
                    <a:cubicBezTo>
                      <a:pt x="5524" y="0"/>
                      <a:pt x="7118" y="730"/>
                      <a:pt x="7118" y="1630"/>
                    </a:cubicBezTo>
                    <a:cubicBezTo>
                      <a:pt x="7118" y="2531"/>
                      <a:pt x="5524" y="3261"/>
                      <a:pt x="3559" y="3261"/>
                    </a:cubicBezTo>
                    <a:cubicBezTo>
                      <a:pt x="1593" y="3261"/>
                      <a:pt x="0" y="2531"/>
                      <a:pt x="0" y="1630"/>
                    </a:cubicBezTo>
                  </a:path>
                </a:pathLst>
              </a:custGeom>
              <a:solidFill>
                <a:srgbClr val="C55A11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2" name="path 1362"/>
              <p:cNvSpPr/>
              <p:nvPr/>
            </p:nvSpPr>
            <p:spPr>
              <a:xfrm>
                <a:off x="0" y="0"/>
                <a:ext cx="4532883" cy="2083815"/>
              </a:xfrm>
              <a:custGeom>
                <a:avLst/>
                <a:gdLst/>
                <a:ahLst/>
                <a:cxnLst/>
                <a:rect l="0" t="0" r="0" b="0"/>
                <a:pathLst>
                  <a:path w="7138" h="3281">
                    <a:moveTo>
                      <a:pt x="10" y="1640"/>
                    </a:moveTo>
                    <a:cubicBezTo>
                      <a:pt x="10" y="740"/>
                      <a:pt x="1603" y="10"/>
                      <a:pt x="3569" y="10"/>
                    </a:cubicBezTo>
                    <a:cubicBezTo>
                      <a:pt x="5534" y="10"/>
                      <a:pt x="7128" y="740"/>
                      <a:pt x="7128" y="1640"/>
                    </a:cubicBezTo>
                    <a:cubicBezTo>
                      <a:pt x="7128" y="2541"/>
                      <a:pt x="5534" y="3271"/>
                      <a:pt x="3569" y="3271"/>
                    </a:cubicBezTo>
                    <a:cubicBezTo>
                      <a:pt x="1603" y="3271"/>
                      <a:pt x="10" y="2541"/>
                      <a:pt x="10" y="1640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4" name="path 1364"/>
              <p:cNvSpPr/>
              <p:nvPr/>
            </p:nvSpPr>
            <p:spPr>
              <a:xfrm>
                <a:off x="603757" y="522985"/>
                <a:ext cx="3346704" cy="1554479"/>
              </a:xfrm>
              <a:custGeom>
                <a:avLst/>
                <a:gdLst/>
                <a:ahLst/>
                <a:cxnLst/>
                <a:rect l="0" t="0" r="0" b="0"/>
                <a:pathLst>
                  <a:path w="5270" h="2447">
                    <a:moveTo>
                      <a:pt x="0" y="1223"/>
                    </a:moveTo>
                    <a:cubicBezTo>
                      <a:pt x="0" y="547"/>
                      <a:pt x="1179" y="0"/>
                      <a:pt x="2635" y="0"/>
                    </a:cubicBezTo>
                    <a:cubicBezTo>
                      <a:pt x="4090" y="0"/>
                      <a:pt x="5270" y="547"/>
                      <a:pt x="5270" y="1223"/>
                    </a:cubicBezTo>
                    <a:cubicBezTo>
                      <a:pt x="5270" y="1900"/>
                      <a:pt x="4090" y="2447"/>
                      <a:pt x="2635" y="2447"/>
                    </a:cubicBezTo>
                    <a:cubicBezTo>
                      <a:pt x="1179" y="2447"/>
                      <a:pt x="0" y="1900"/>
                      <a:pt x="0" y="1223"/>
                    </a:cubicBezTo>
                  </a:path>
                </a:pathLst>
              </a:custGeom>
              <a:solidFill>
                <a:srgbClr val="8497B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6" name="path 1366"/>
              <p:cNvSpPr/>
              <p:nvPr/>
            </p:nvSpPr>
            <p:spPr>
              <a:xfrm>
                <a:off x="597407" y="516635"/>
                <a:ext cx="3359404" cy="1567179"/>
              </a:xfrm>
              <a:custGeom>
                <a:avLst/>
                <a:gdLst/>
                <a:ahLst/>
                <a:cxnLst/>
                <a:rect l="0" t="0" r="0" b="0"/>
                <a:pathLst>
                  <a:path w="5290" h="2467">
                    <a:moveTo>
                      <a:pt x="10" y="1233"/>
                    </a:moveTo>
                    <a:cubicBezTo>
                      <a:pt x="10" y="557"/>
                      <a:pt x="1189" y="10"/>
                      <a:pt x="2645" y="10"/>
                    </a:cubicBezTo>
                    <a:cubicBezTo>
                      <a:pt x="4100" y="10"/>
                      <a:pt x="5280" y="557"/>
                      <a:pt x="5280" y="1233"/>
                    </a:cubicBezTo>
                    <a:cubicBezTo>
                      <a:pt x="5280" y="1910"/>
                      <a:pt x="4100" y="2457"/>
                      <a:pt x="2645" y="2457"/>
                    </a:cubicBezTo>
                    <a:cubicBezTo>
                      <a:pt x="1189" y="2457"/>
                      <a:pt x="10" y="1910"/>
                      <a:pt x="10" y="1233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8" name="path 1368"/>
              <p:cNvSpPr/>
              <p:nvPr/>
            </p:nvSpPr>
            <p:spPr>
              <a:xfrm>
                <a:off x="1056385" y="1042669"/>
                <a:ext cx="2311908" cy="1034795"/>
              </a:xfrm>
              <a:custGeom>
                <a:avLst/>
                <a:gdLst/>
                <a:ahLst/>
                <a:cxnLst/>
                <a:rect l="0" t="0" r="0" b="0"/>
                <a:pathLst>
                  <a:path w="3640" h="1629">
                    <a:moveTo>
                      <a:pt x="0" y="814"/>
                    </a:moveTo>
                    <a:cubicBezTo>
                      <a:pt x="0" y="364"/>
                      <a:pt x="815" y="0"/>
                      <a:pt x="1820" y="0"/>
                    </a:cubicBezTo>
                    <a:cubicBezTo>
                      <a:pt x="2825" y="0"/>
                      <a:pt x="3640" y="364"/>
                      <a:pt x="3640" y="814"/>
                    </a:cubicBezTo>
                    <a:cubicBezTo>
                      <a:pt x="3640" y="1264"/>
                      <a:pt x="2825" y="1629"/>
                      <a:pt x="1820" y="1629"/>
                    </a:cubicBezTo>
                    <a:cubicBezTo>
                      <a:pt x="815" y="1629"/>
                      <a:pt x="0" y="1264"/>
                      <a:pt x="0" y="814"/>
                    </a:cubicBezTo>
                  </a:path>
                </a:pathLst>
              </a:custGeom>
              <a:solidFill>
                <a:srgbClr val="D6DCE5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0" name="path 1370"/>
              <p:cNvSpPr/>
              <p:nvPr/>
            </p:nvSpPr>
            <p:spPr>
              <a:xfrm>
                <a:off x="1050035" y="1036319"/>
                <a:ext cx="2324608" cy="1047495"/>
              </a:xfrm>
              <a:custGeom>
                <a:avLst/>
                <a:gdLst/>
                <a:ahLst/>
                <a:cxnLst/>
                <a:rect l="0" t="0" r="0" b="0"/>
                <a:pathLst>
                  <a:path w="3660" h="1649">
                    <a:moveTo>
                      <a:pt x="10" y="824"/>
                    </a:moveTo>
                    <a:cubicBezTo>
                      <a:pt x="10" y="374"/>
                      <a:pt x="825" y="10"/>
                      <a:pt x="1830" y="10"/>
                    </a:cubicBezTo>
                    <a:cubicBezTo>
                      <a:pt x="2835" y="10"/>
                      <a:pt x="3650" y="374"/>
                      <a:pt x="3650" y="824"/>
                    </a:cubicBezTo>
                    <a:cubicBezTo>
                      <a:pt x="3650" y="1274"/>
                      <a:pt x="2835" y="1639"/>
                      <a:pt x="1830" y="1639"/>
                    </a:cubicBezTo>
                    <a:cubicBezTo>
                      <a:pt x="825" y="1639"/>
                      <a:pt x="10" y="1274"/>
                      <a:pt x="10" y="824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2" name="path 1372"/>
              <p:cNvSpPr/>
              <p:nvPr/>
            </p:nvSpPr>
            <p:spPr>
              <a:xfrm>
                <a:off x="1294129" y="1403857"/>
                <a:ext cx="1871472" cy="640080"/>
              </a:xfrm>
              <a:custGeom>
                <a:avLst/>
                <a:gdLst/>
                <a:ahLst/>
                <a:cxnLst/>
                <a:rect l="0" t="0" r="0" b="0"/>
                <a:pathLst>
                  <a:path w="2947" h="1008">
                    <a:moveTo>
                      <a:pt x="0" y="504"/>
                    </a:moveTo>
                    <a:cubicBezTo>
                      <a:pt x="0" y="225"/>
                      <a:pt x="659" y="0"/>
                      <a:pt x="1473" y="0"/>
                    </a:cubicBezTo>
                    <a:cubicBezTo>
                      <a:pt x="2287" y="0"/>
                      <a:pt x="2947" y="225"/>
                      <a:pt x="2947" y="504"/>
                    </a:cubicBezTo>
                    <a:cubicBezTo>
                      <a:pt x="2947" y="782"/>
                      <a:pt x="2287" y="1008"/>
                      <a:pt x="1473" y="1008"/>
                    </a:cubicBezTo>
                    <a:cubicBezTo>
                      <a:pt x="659" y="1008"/>
                      <a:pt x="0" y="782"/>
                      <a:pt x="0" y="504"/>
                    </a:cubicBez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4" name="path 1374"/>
              <p:cNvSpPr/>
              <p:nvPr/>
            </p:nvSpPr>
            <p:spPr>
              <a:xfrm>
                <a:off x="1287779" y="1397507"/>
                <a:ext cx="1884172" cy="652780"/>
              </a:xfrm>
              <a:custGeom>
                <a:avLst/>
                <a:gdLst/>
                <a:ahLst/>
                <a:cxnLst/>
                <a:rect l="0" t="0" r="0" b="0"/>
                <a:pathLst>
                  <a:path w="2967" h="1028">
                    <a:moveTo>
                      <a:pt x="10" y="514"/>
                    </a:moveTo>
                    <a:cubicBezTo>
                      <a:pt x="10" y="235"/>
                      <a:pt x="669" y="10"/>
                      <a:pt x="1483" y="10"/>
                    </a:cubicBezTo>
                    <a:cubicBezTo>
                      <a:pt x="2297" y="10"/>
                      <a:pt x="2957" y="235"/>
                      <a:pt x="2957" y="514"/>
                    </a:cubicBezTo>
                    <a:cubicBezTo>
                      <a:pt x="2957" y="792"/>
                      <a:pt x="2297" y="1018"/>
                      <a:pt x="1483" y="1018"/>
                    </a:cubicBezTo>
                    <a:cubicBezTo>
                      <a:pt x="669" y="1018"/>
                      <a:pt x="10" y="792"/>
                      <a:pt x="10" y="514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76" name="textbox 1376"/>
            <p:cNvSpPr/>
            <p:nvPr/>
          </p:nvSpPr>
          <p:spPr>
            <a:xfrm>
              <a:off x="-12700" y="-12700"/>
              <a:ext cx="4558665" cy="214248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8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494790" algn="l" rtl="0" eaLnBrk="0">
                <a:lnSpc>
                  <a:spcPct val="94000"/>
                </a:lnSpc>
                <a:spcBef>
                  <a:spcPts val="5"/>
                </a:spcBef>
              </a:pPr>
              <a:r>
                <a:rPr sz="2000" b="1" kern="0" spc="-1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0</a:t>
              </a:r>
              <a:r>
                <a:rPr sz="2000" b="1" kern="0" spc="-10" dirty="0">
                  <a:solidFill>
                    <a:srgbClr val="FFFFFF">
                      <a:alpha val="100000"/>
                    </a:srgb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型文法集合</a:t>
              </a:r>
              <a:endParaRPr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  <a:p>
              <a:pPr marL="1511300" algn="l" rtl="0" eaLnBrk="0">
                <a:lnSpc>
                  <a:spcPct val="94000"/>
                </a:lnSpc>
                <a:spcBef>
                  <a:spcPts val="1685"/>
                </a:spcBef>
              </a:pPr>
              <a:r>
                <a:rPr sz="2000" b="1" kern="0" spc="-2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1</a:t>
              </a:r>
              <a:r>
                <a:rPr sz="2000" b="1" kern="0" spc="-20" dirty="0">
                  <a:solidFill>
                    <a:srgbClr val="FFFFFF">
                      <a:alpha val="100000"/>
                    </a:srgb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型文法集合</a:t>
              </a:r>
              <a:endParaRPr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  <a:p>
              <a:pPr marL="1500505" algn="l" rtl="0" eaLnBrk="0">
                <a:lnSpc>
                  <a:spcPct val="94000"/>
                </a:lnSpc>
                <a:spcBef>
                  <a:spcPts val="1395"/>
                </a:spcBef>
              </a:pPr>
              <a:r>
                <a:rPr sz="2000" b="1" kern="0" spc="-1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2</a:t>
              </a:r>
              <a:r>
                <a:rPr sz="2000" b="1" kern="0" spc="-10" dirty="0">
                  <a:solidFill>
                    <a:srgbClr val="000000">
                      <a:alpha val="100000"/>
                    </a:srgb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型文法集合</a:t>
              </a:r>
              <a:endParaRPr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  <a:p>
              <a:pPr algn="l" rtl="0" eaLnBrk="0">
                <a:lnSpc>
                  <a:spcPct val="106000"/>
                </a:lnSpc>
              </a:pPr>
              <a:endParaRPr sz="1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7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532255" algn="l" rtl="0" eaLnBrk="0">
                <a:lnSpc>
                  <a:spcPct val="94000"/>
                </a:lnSpc>
              </a:pPr>
              <a:r>
                <a:rPr sz="2000" b="1" kern="0" spc="-1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3</a:t>
              </a:r>
              <a:r>
                <a:rPr sz="2000" b="1" kern="0" spc="-10" dirty="0">
                  <a:solidFill>
                    <a:srgbClr val="000000">
                      <a:alpha val="100000"/>
                    </a:srgb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型文法集合</a:t>
              </a:r>
              <a:endParaRPr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p:pic>
        <p:nvPicPr>
          <p:cNvPr id="1378" name="picture 13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380" name="textbox 1380"/>
          <p:cNvSpPr/>
          <p:nvPr/>
        </p:nvSpPr>
        <p:spPr>
          <a:xfrm>
            <a:off x="6498869" y="1888210"/>
            <a:ext cx="2074545" cy="11112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产生式约束越弱</a:t>
            </a:r>
            <a:endParaRPr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2700" indent="1270" algn="l" rtl="0" eaLnBrk="0">
              <a:lnSpc>
                <a:spcPct val="142000"/>
              </a:lnSpc>
              <a:spcBef>
                <a:spcPts val="365"/>
              </a:spcBef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描述语言的能力越强</a:t>
            </a: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通用性越强</a:t>
            </a:r>
            <a:endParaRPr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82" name="textbox 1382"/>
          <p:cNvSpPr/>
          <p:nvPr/>
        </p:nvSpPr>
        <p:spPr>
          <a:xfrm>
            <a:off x="489642" y="500595"/>
            <a:ext cx="4972050" cy="4413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270"/>
              </a:lnSpc>
            </a:pPr>
            <a:r>
              <a:rPr sz="2700" kern="0" spc="8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四种文法间的逐级“包含”关系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84" name="picture 13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386" name="path 1386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88" name="textbox 1388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90" name="textbox 1390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92" name="path 1392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4" name="picture 13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396" name="picture 13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grpSp>
        <p:nvGrpSpPr>
          <p:cNvPr id="68" name="group 68"/>
          <p:cNvGrpSpPr/>
          <p:nvPr/>
        </p:nvGrpSpPr>
        <p:grpSpPr>
          <a:xfrm rot="21600000">
            <a:off x="1477136" y="1019936"/>
            <a:ext cx="5334761" cy="3676650"/>
            <a:chOff x="0" y="0"/>
            <a:chExt cx="5334761" cy="3676650"/>
          </a:xfrm>
        </p:grpSpPr>
        <p:grpSp>
          <p:nvGrpSpPr>
            <p:cNvPr id="70" name="group 70"/>
            <p:cNvGrpSpPr/>
            <p:nvPr/>
          </p:nvGrpSpPr>
          <p:grpSpPr>
            <a:xfrm rot="21600000">
              <a:off x="0" y="0"/>
              <a:ext cx="5334761" cy="3676650"/>
              <a:chOff x="0" y="0"/>
              <a:chExt cx="5334761" cy="3676650"/>
            </a:xfrm>
          </p:grpSpPr>
          <p:sp>
            <p:nvSpPr>
              <p:cNvPr id="1398" name="path 1398"/>
              <p:cNvSpPr/>
              <p:nvPr/>
            </p:nvSpPr>
            <p:spPr>
              <a:xfrm>
                <a:off x="9525" y="9525"/>
                <a:ext cx="5315711" cy="3657600"/>
              </a:xfrm>
              <a:custGeom>
                <a:avLst/>
                <a:gdLst/>
                <a:ahLst/>
                <a:cxnLst/>
                <a:rect l="0" t="0" r="0" b="0"/>
                <a:pathLst>
                  <a:path w="8371" h="5760">
                    <a:moveTo>
                      <a:pt x="0" y="2880"/>
                    </a:moveTo>
                    <a:cubicBezTo>
                      <a:pt x="0" y="1289"/>
                      <a:pt x="1873" y="0"/>
                      <a:pt x="4185" y="0"/>
                    </a:cubicBezTo>
                    <a:cubicBezTo>
                      <a:pt x="6497" y="0"/>
                      <a:pt x="8371" y="1289"/>
                      <a:pt x="8371" y="2880"/>
                    </a:cubicBezTo>
                    <a:cubicBezTo>
                      <a:pt x="8371" y="4470"/>
                      <a:pt x="6497" y="5760"/>
                      <a:pt x="4185" y="5760"/>
                    </a:cubicBezTo>
                    <a:cubicBezTo>
                      <a:pt x="1873" y="5760"/>
                      <a:pt x="0" y="4470"/>
                      <a:pt x="0" y="2880"/>
                    </a:cubicBezTo>
                  </a:path>
                </a:pathLst>
              </a:custGeom>
              <a:solidFill>
                <a:srgbClr val="00FF99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0" name="path 1400"/>
              <p:cNvSpPr/>
              <p:nvPr/>
            </p:nvSpPr>
            <p:spPr>
              <a:xfrm>
                <a:off x="0" y="0"/>
                <a:ext cx="5334761" cy="3676650"/>
              </a:xfrm>
              <a:custGeom>
                <a:avLst/>
                <a:gdLst/>
                <a:ahLst/>
                <a:cxnLst/>
                <a:rect l="0" t="0" r="0" b="0"/>
                <a:pathLst>
                  <a:path w="8401" h="5790">
                    <a:moveTo>
                      <a:pt x="15" y="2895"/>
                    </a:moveTo>
                    <a:cubicBezTo>
                      <a:pt x="15" y="1304"/>
                      <a:pt x="1888" y="15"/>
                      <a:pt x="4200" y="15"/>
                    </a:cubicBezTo>
                    <a:cubicBezTo>
                      <a:pt x="6512" y="15"/>
                      <a:pt x="8386" y="1304"/>
                      <a:pt x="8386" y="2895"/>
                    </a:cubicBezTo>
                    <a:cubicBezTo>
                      <a:pt x="8386" y="4485"/>
                      <a:pt x="6512" y="5775"/>
                      <a:pt x="4200" y="5775"/>
                    </a:cubicBezTo>
                    <a:cubicBezTo>
                      <a:pt x="1888" y="5775"/>
                      <a:pt x="15" y="4485"/>
                      <a:pt x="15" y="2895"/>
                    </a:cubicBezTo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2" name="path 1402"/>
              <p:cNvSpPr/>
              <p:nvPr/>
            </p:nvSpPr>
            <p:spPr>
              <a:xfrm>
                <a:off x="382904" y="545972"/>
                <a:ext cx="4716779" cy="3031236"/>
              </a:xfrm>
              <a:custGeom>
                <a:avLst/>
                <a:gdLst/>
                <a:ahLst/>
                <a:cxnLst/>
                <a:rect l="0" t="0" r="0" b="0"/>
                <a:pathLst>
                  <a:path w="7427" h="4773">
                    <a:moveTo>
                      <a:pt x="0" y="2386"/>
                    </a:moveTo>
                    <a:cubicBezTo>
                      <a:pt x="0" y="1068"/>
                      <a:pt x="1662" y="0"/>
                      <a:pt x="3714" y="0"/>
                    </a:cubicBezTo>
                    <a:cubicBezTo>
                      <a:pt x="5765" y="0"/>
                      <a:pt x="7427" y="1068"/>
                      <a:pt x="7427" y="2386"/>
                    </a:cubicBezTo>
                    <a:cubicBezTo>
                      <a:pt x="7427" y="3705"/>
                      <a:pt x="5765" y="4773"/>
                      <a:pt x="3714" y="4773"/>
                    </a:cubicBezTo>
                    <a:cubicBezTo>
                      <a:pt x="1662" y="4773"/>
                      <a:pt x="0" y="3705"/>
                      <a:pt x="0" y="2386"/>
                    </a:cubicBezTo>
                  </a:path>
                </a:pathLst>
              </a:custGeom>
              <a:solidFill>
                <a:srgbClr val="FFCCFF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4" name="path 1404"/>
              <p:cNvSpPr/>
              <p:nvPr/>
            </p:nvSpPr>
            <p:spPr>
              <a:xfrm>
                <a:off x="368617" y="531685"/>
                <a:ext cx="4745354" cy="3059811"/>
              </a:xfrm>
              <a:custGeom>
                <a:avLst/>
                <a:gdLst/>
                <a:ahLst/>
                <a:cxnLst/>
                <a:rect l="0" t="0" r="0" b="0"/>
                <a:pathLst>
                  <a:path w="7472" h="4818">
                    <a:moveTo>
                      <a:pt x="22" y="2409"/>
                    </a:moveTo>
                    <a:cubicBezTo>
                      <a:pt x="22" y="1091"/>
                      <a:pt x="1685" y="22"/>
                      <a:pt x="3736" y="22"/>
                    </a:cubicBezTo>
                    <a:cubicBezTo>
                      <a:pt x="5787" y="22"/>
                      <a:pt x="7450" y="1091"/>
                      <a:pt x="7450" y="2409"/>
                    </a:cubicBezTo>
                    <a:cubicBezTo>
                      <a:pt x="7450" y="3727"/>
                      <a:pt x="5787" y="4796"/>
                      <a:pt x="3736" y="4796"/>
                    </a:cubicBezTo>
                    <a:cubicBezTo>
                      <a:pt x="1685" y="4796"/>
                      <a:pt x="22" y="3727"/>
                      <a:pt x="22" y="2409"/>
                    </a:cubicBez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6" name="path 1406"/>
              <p:cNvSpPr/>
              <p:nvPr/>
            </p:nvSpPr>
            <p:spPr>
              <a:xfrm>
                <a:off x="907160" y="1437513"/>
                <a:ext cx="3790188" cy="1961388"/>
              </a:xfrm>
              <a:custGeom>
                <a:avLst/>
                <a:gdLst/>
                <a:ahLst/>
                <a:cxnLst/>
                <a:rect l="0" t="0" r="0" b="0"/>
                <a:pathLst>
                  <a:path w="5968" h="3088">
                    <a:moveTo>
                      <a:pt x="0" y="1544"/>
                    </a:moveTo>
                    <a:cubicBezTo>
                      <a:pt x="0" y="691"/>
                      <a:pt x="1336" y="0"/>
                      <a:pt x="2984" y="0"/>
                    </a:cubicBezTo>
                    <a:cubicBezTo>
                      <a:pt x="4632" y="0"/>
                      <a:pt x="5968" y="691"/>
                      <a:pt x="5968" y="1544"/>
                    </a:cubicBezTo>
                    <a:cubicBezTo>
                      <a:pt x="5968" y="2397"/>
                      <a:pt x="4632" y="3088"/>
                      <a:pt x="2984" y="3088"/>
                    </a:cubicBezTo>
                    <a:cubicBezTo>
                      <a:pt x="1336" y="3088"/>
                      <a:pt x="0" y="2397"/>
                      <a:pt x="0" y="1544"/>
                    </a:cubicBezTo>
                  </a:path>
                </a:pathLst>
              </a:custGeom>
              <a:solidFill>
                <a:srgbClr val="FFFF99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8" name="path 1408"/>
              <p:cNvSpPr/>
              <p:nvPr/>
            </p:nvSpPr>
            <p:spPr>
              <a:xfrm>
                <a:off x="892873" y="1423225"/>
                <a:ext cx="3818763" cy="1989963"/>
              </a:xfrm>
              <a:custGeom>
                <a:avLst/>
                <a:gdLst/>
                <a:ahLst/>
                <a:cxnLst/>
                <a:rect l="0" t="0" r="0" b="0"/>
                <a:pathLst>
                  <a:path w="6013" h="3133">
                    <a:moveTo>
                      <a:pt x="22" y="1566"/>
                    </a:moveTo>
                    <a:cubicBezTo>
                      <a:pt x="22" y="713"/>
                      <a:pt x="1358" y="22"/>
                      <a:pt x="3006" y="22"/>
                    </a:cubicBezTo>
                    <a:cubicBezTo>
                      <a:pt x="4655" y="22"/>
                      <a:pt x="5991" y="713"/>
                      <a:pt x="5991" y="1566"/>
                    </a:cubicBezTo>
                    <a:cubicBezTo>
                      <a:pt x="5991" y="2419"/>
                      <a:pt x="4655" y="3111"/>
                      <a:pt x="3006" y="3111"/>
                    </a:cubicBezTo>
                    <a:cubicBezTo>
                      <a:pt x="1358" y="3111"/>
                      <a:pt x="22" y="2419"/>
                      <a:pt x="22" y="1566"/>
                    </a:cubicBez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0" name="path 1410"/>
              <p:cNvSpPr/>
              <p:nvPr/>
            </p:nvSpPr>
            <p:spPr>
              <a:xfrm>
                <a:off x="1580769" y="2239136"/>
                <a:ext cx="2359152" cy="982980"/>
              </a:xfrm>
              <a:custGeom>
                <a:avLst/>
                <a:gdLst/>
                <a:ahLst/>
                <a:cxnLst/>
                <a:rect l="0" t="0" r="0" b="0"/>
                <a:pathLst>
                  <a:path w="3715" h="1548">
                    <a:moveTo>
                      <a:pt x="0" y="774"/>
                    </a:moveTo>
                    <a:cubicBezTo>
                      <a:pt x="0" y="346"/>
                      <a:pt x="831" y="0"/>
                      <a:pt x="1857" y="0"/>
                    </a:cubicBezTo>
                    <a:cubicBezTo>
                      <a:pt x="2883" y="0"/>
                      <a:pt x="3715" y="346"/>
                      <a:pt x="3715" y="774"/>
                    </a:cubicBezTo>
                    <a:cubicBezTo>
                      <a:pt x="3715" y="1201"/>
                      <a:pt x="2883" y="1548"/>
                      <a:pt x="1857" y="1548"/>
                    </a:cubicBezTo>
                    <a:cubicBezTo>
                      <a:pt x="831" y="1548"/>
                      <a:pt x="0" y="1201"/>
                      <a:pt x="0" y="774"/>
                    </a:cubicBezTo>
                  </a:path>
                </a:pathLst>
              </a:custGeom>
              <a:solidFill>
                <a:srgbClr val="CCFFFF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2" name="path 1412"/>
              <p:cNvSpPr/>
              <p:nvPr/>
            </p:nvSpPr>
            <p:spPr>
              <a:xfrm>
                <a:off x="1566481" y="2224849"/>
                <a:ext cx="2387727" cy="1011555"/>
              </a:xfrm>
              <a:custGeom>
                <a:avLst/>
                <a:gdLst/>
                <a:ahLst/>
                <a:cxnLst/>
                <a:rect l="0" t="0" r="0" b="0"/>
                <a:pathLst>
                  <a:path w="3760" h="1593">
                    <a:moveTo>
                      <a:pt x="22" y="796"/>
                    </a:moveTo>
                    <a:cubicBezTo>
                      <a:pt x="22" y="369"/>
                      <a:pt x="854" y="22"/>
                      <a:pt x="1880" y="22"/>
                    </a:cubicBezTo>
                    <a:cubicBezTo>
                      <a:pt x="2906" y="22"/>
                      <a:pt x="3737" y="369"/>
                      <a:pt x="3737" y="796"/>
                    </a:cubicBezTo>
                    <a:cubicBezTo>
                      <a:pt x="3737" y="1223"/>
                      <a:pt x="2906" y="1570"/>
                      <a:pt x="1880" y="1570"/>
                    </a:cubicBezTo>
                    <a:cubicBezTo>
                      <a:pt x="854" y="1570"/>
                      <a:pt x="22" y="1223"/>
                      <a:pt x="22" y="796"/>
                    </a:cubicBez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14" name="textbox 1414"/>
            <p:cNvSpPr/>
            <p:nvPr/>
          </p:nvSpPr>
          <p:spPr>
            <a:xfrm>
              <a:off x="-12700" y="-12700"/>
              <a:ext cx="5360670" cy="370205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79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9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2070100" algn="l" rtl="0" eaLnBrk="0">
                <a:lnSpc>
                  <a:spcPct val="94000"/>
                </a:lnSpc>
              </a:pPr>
              <a:r>
                <a:rPr sz="1800" kern="0" spc="-8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0型文法</a:t>
              </a:r>
              <a:r>
                <a:rPr sz="1800" kern="0" spc="-8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（图灵机）</a:t>
              </a:r>
              <a:endPara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 rtl="0" eaLnBrk="0">
                <a:lnSpc>
                  <a:spcPct val="159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2110740" algn="l" rtl="0" eaLnBrk="0">
                <a:lnSpc>
                  <a:spcPct val="89000"/>
                </a:lnSpc>
                <a:spcBef>
                  <a:spcPts val="550"/>
                </a:spcBef>
              </a:pPr>
              <a:r>
                <a:rPr sz="1800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1型文法</a:t>
              </a:r>
              <a:r>
                <a:rPr sz="1800" kern="0" spc="-30" dirty="0">
                  <a:solidFill>
                    <a:srgbClr val="ED7D31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（不确定</a:t>
              </a:r>
              <a:endPara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2099945" algn="l" rtl="0" eaLnBrk="0">
                <a:lnSpc>
                  <a:spcPts val="2280"/>
                </a:lnSpc>
              </a:pPr>
              <a:r>
                <a:rPr sz="1800" kern="0" spc="-160" dirty="0">
                  <a:solidFill>
                    <a:srgbClr val="ED7D31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的界限自动机）</a:t>
              </a:r>
              <a:endPara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 rtl="0" eaLnBrk="0">
                <a:lnSpc>
                  <a:spcPct val="171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2017395" algn="l" rtl="0" eaLnBrk="0">
                <a:lnSpc>
                  <a:spcPct val="89000"/>
                </a:lnSpc>
                <a:spcBef>
                  <a:spcPts val="540"/>
                </a:spcBef>
              </a:pPr>
              <a:r>
                <a:rPr sz="1800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2型文法</a:t>
              </a:r>
              <a:r>
                <a:rPr sz="1800" kern="0" spc="-30" dirty="0">
                  <a:solidFill>
                    <a:srgbClr val="ED7D31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（不确</a:t>
              </a:r>
              <a:endPara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2006600" algn="l" rtl="0" eaLnBrk="0">
                <a:lnSpc>
                  <a:spcPts val="2280"/>
                </a:lnSpc>
              </a:pPr>
              <a:r>
                <a:rPr sz="1800" kern="0" spc="-140" dirty="0">
                  <a:solidFill>
                    <a:srgbClr val="ED7D31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定的下推自动机）</a:t>
              </a:r>
              <a:endPara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 rtl="0" eaLnBrk="0">
                <a:lnSpc>
                  <a:spcPct val="131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2150745" algn="l" rtl="0" eaLnBrk="0">
                <a:lnSpc>
                  <a:spcPct val="89000"/>
                </a:lnSpc>
                <a:spcBef>
                  <a:spcPts val="540"/>
                </a:spcBef>
              </a:pPr>
              <a:r>
                <a:rPr sz="1800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3型文法</a:t>
              </a:r>
              <a:r>
                <a:rPr sz="1800" kern="0" spc="-3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（有</a:t>
              </a:r>
              <a:endPara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2149475" algn="l" rtl="0" eaLnBrk="0">
                <a:lnSpc>
                  <a:spcPts val="2160"/>
                </a:lnSpc>
              </a:pPr>
              <a:r>
                <a:rPr sz="1700" kern="0" spc="-11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限自动机）</a:t>
              </a:r>
              <a:endParaRPr sz="17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416" name="textbox 1416"/>
          <p:cNvSpPr/>
          <p:nvPr/>
        </p:nvSpPr>
        <p:spPr>
          <a:xfrm>
            <a:off x="505758" y="444201"/>
            <a:ext cx="2864485" cy="4394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2700" kern="0" spc="9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形式语言与自动机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18" name="picture 14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420" name="path 1420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22" name="textbox 1422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24" name="textbox 1424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26" name="path 1426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textbox 1428"/>
          <p:cNvSpPr/>
          <p:nvPr/>
        </p:nvSpPr>
        <p:spPr>
          <a:xfrm>
            <a:off x="1224189" y="1928907"/>
            <a:ext cx="6614794" cy="12407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G[E]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 → abE</a:t>
            </a:r>
            <a:r>
              <a:rPr sz="24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24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ε                    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G[S]</a:t>
            </a:r>
            <a:r>
              <a:rPr sz="2400" kern="0" spc="2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 →</a:t>
            </a:r>
            <a:r>
              <a:rPr sz="24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BA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704715" algn="l" rtl="0" eaLnBrk="0">
              <a:lnSpc>
                <a:spcPct val="79000"/>
              </a:lnSpc>
              <a:spcBef>
                <a:spcPts val="1100"/>
              </a:spcBef>
            </a:pP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→ BS</a:t>
            </a:r>
            <a:r>
              <a:rPr sz="2400" kern="0" spc="2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24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8000"/>
              </a:lnSpc>
              <a:spcBef>
                <a:spcPts val="0"/>
              </a:spcBef>
            </a:pPr>
            <a:r>
              <a:rPr sz="24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</a:t>
            </a:r>
            <a:r>
              <a:rPr sz="24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</a:t>
            </a:r>
            <a:r>
              <a:rPr sz="24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aA |</a:t>
            </a:r>
            <a:r>
              <a:rPr sz="24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bS</a:t>
            </a:r>
            <a:r>
              <a:rPr sz="2400" kern="0" spc="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24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430" name="picture 14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432" name="picture 14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434" name="textbox 1434"/>
          <p:cNvSpPr/>
          <p:nvPr/>
        </p:nvSpPr>
        <p:spPr>
          <a:xfrm>
            <a:off x="426593" y="490855"/>
            <a:ext cx="5735954" cy="4692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思考：判断下列文法属</a:t>
            </a: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于哪种类型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36" name="picture 14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438" name="path 1438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40" name="textbox 1440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42" name="textbox 1442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44" name="path 1444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picture 14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448" name="picture 14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450" name="textbox 1450"/>
          <p:cNvSpPr/>
          <p:nvPr/>
        </p:nvSpPr>
        <p:spPr>
          <a:xfrm>
            <a:off x="3528886" y="1403237"/>
            <a:ext cx="2691764" cy="16116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G[S]</a:t>
            </a:r>
            <a:r>
              <a:rPr sz="2100" kern="0" spc="2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 →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aSb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ab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4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48995" indent="-745490" algn="l" rtl="0" eaLnBrk="0">
              <a:lnSpc>
                <a:spcPct val="112000"/>
              </a:lnSpc>
              <a:spcBef>
                <a:spcPts val="5"/>
              </a:spcBef>
            </a:pP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G[S]</a:t>
            </a:r>
            <a:r>
              <a:rPr sz="2100" kern="0" spc="3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 →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aSBE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aBE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BE→EB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452" name="picture 14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844274" y="1415937"/>
            <a:ext cx="333011" cy="505684"/>
          </a:xfrm>
          <a:prstGeom prst="rect">
            <a:avLst/>
          </a:prstGeom>
        </p:spPr>
      </p:pic>
      <p:sp>
        <p:nvSpPr>
          <p:cNvPr id="1454" name="textbox 1454"/>
          <p:cNvSpPr/>
          <p:nvPr/>
        </p:nvSpPr>
        <p:spPr>
          <a:xfrm>
            <a:off x="5834639" y="3139367"/>
            <a:ext cx="2898775" cy="5511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45440" algn="l" rtl="0" eaLnBrk="0">
              <a:lnSpc>
                <a:spcPct val="98000"/>
              </a:lnSpc>
              <a:tabLst>
                <a:tab pos="601980" algn="l"/>
              </a:tabLst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只能由上下文有关文</a:t>
            </a: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法产生</a:t>
            </a:r>
            <a:endParaRPr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56" name="picture 14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847339" y="3152067"/>
            <a:ext cx="333011" cy="505097"/>
          </a:xfrm>
          <a:prstGeom prst="rect">
            <a:avLst/>
          </a:prstGeom>
        </p:spPr>
      </p:pic>
      <p:sp>
        <p:nvSpPr>
          <p:cNvPr id="1458" name="textbox 1458"/>
          <p:cNvSpPr/>
          <p:nvPr/>
        </p:nvSpPr>
        <p:spPr>
          <a:xfrm>
            <a:off x="393001" y="1359217"/>
            <a:ext cx="2818764" cy="466725"/>
          </a:xfrm>
          <a:prstGeom prst="roundRect">
            <a:avLst>
              <a:gd name="adj" fmla="val 7997"/>
            </a:avLst>
          </a:prstGeom>
          <a:noFill/>
          <a:ln w="28575" cap="flat">
            <a:solidFill>
              <a:srgbClr val="ED7D31"/>
            </a:solidFill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7790" algn="l" rtl="0" eaLnBrk="0">
              <a:lnSpc>
                <a:spcPct val="83000"/>
              </a:lnSpc>
              <a:spcBef>
                <a:spcPts val="0"/>
              </a:spcBef>
            </a:pPr>
            <a:r>
              <a:rPr sz="24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L(G)={ a</a:t>
            </a:r>
            <a:r>
              <a:rPr sz="2400" kern="0" spc="-20" baseline="28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24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</a:t>
            </a:r>
            <a:r>
              <a:rPr sz="2400" kern="0" spc="-20" baseline="28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4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24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24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≥</a:t>
            </a:r>
            <a:r>
              <a:rPr sz="2400" kern="0" spc="2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1)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460" name="textbox 1460"/>
          <p:cNvSpPr/>
          <p:nvPr/>
        </p:nvSpPr>
        <p:spPr>
          <a:xfrm>
            <a:off x="393001" y="2339149"/>
            <a:ext cx="2818764" cy="466725"/>
          </a:xfrm>
          <a:prstGeom prst="roundRect">
            <a:avLst>
              <a:gd name="adj" fmla="val 7997"/>
            </a:avLst>
          </a:prstGeom>
          <a:noFill/>
          <a:ln w="28575" cap="flat">
            <a:solidFill>
              <a:srgbClr val="ED7D31"/>
            </a:solidFill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7790" algn="l" rtl="0" eaLnBrk="0">
              <a:lnSpc>
                <a:spcPct val="83000"/>
              </a:lnSpc>
              <a:spcBef>
                <a:spcPts val="5"/>
              </a:spcBef>
            </a:pPr>
            <a:r>
              <a:rPr sz="24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L(G)={ a</a:t>
            </a:r>
            <a:r>
              <a:rPr sz="2400" kern="0" spc="-20" baseline="28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24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</a:t>
            </a:r>
            <a:r>
              <a:rPr sz="2400" kern="0" spc="-20" baseline="28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1500" kern="0" spc="-3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</a:t>
            </a:r>
            <a:r>
              <a:rPr sz="2400" kern="0" spc="-20" baseline="28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4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 n</a:t>
            </a:r>
            <a:r>
              <a:rPr sz="24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≥</a:t>
            </a:r>
            <a:r>
              <a:rPr sz="2400" kern="0" spc="2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1)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462" name="textbox 1462"/>
          <p:cNvSpPr/>
          <p:nvPr/>
        </p:nvSpPr>
        <p:spPr>
          <a:xfrm>
            <a:off x="4360912" y="3002622"/>
            <a:ext cx="871855" cy="12890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5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9525" algn="l" rtl="0" eaLnBrk="0">
              <a:lnSpc>
                <a:spcPct val="99000"/>
              </a:lnSpc>
            </a:pP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aB→ab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bB→bb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bE→be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eE→ee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464" name="textbox 1464"/>
          <p:cNvSpPr/>
          <p:nvPr/>
        </p:nvSpPr>
        <p:spPr>
          <a:xfrm>
            <a:off x="6424104" y="1581911"/>
            <a:ext cx="2309495" cy="248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只能由上下文无关文</a:t>
            </a: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法产生</a:t>
            </a:r>
            <a:endParaRPr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66" name="picture 14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468" name="textbox 1468"/>
          <p:cNvSpPr/>
          <p:nvPr/>
        </p:nvSpPr>
        <p:spPr>
          <a:xfrm>
            <a:off x="426593" y="490855"/>
            <a:ext cx="782955" cy="4775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9000"/>
              </a:lnSpc>
            </a:pPr>
            <a:r>
              <a:rPr sz="3000" kern="0" spc="-2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讨论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70" name="path 1470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72" name="textbox 1472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74" name="textbox 1474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76" name="path 1476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90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92" name="textbox 92"/>
          <p:cNvSpPr/>
          <p:nvPr/>
        </p:nvSpPr>
        <p:spPr>
          <a:xfrm>
            <a:off x="1750885" y="2188692"/>
            <a:ext cx="4354829" cy="9779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•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</a:t>
            </a:r>
            <a:r>
              <a:rPr sz="2100" u="sng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有穷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的集合刻画</a:t>
            </a:r>
            <a:r>
              <a:rPr sz="2100" u="sng" kern="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无穷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集合的工具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6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spcBef>
                <a:spcPts val="5"/>
              </a:spcBef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•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文法描述语言时不考虑语言的含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义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4" name="picture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704076" y="2357627"/>
            <a:ext cx="2022347" cy="1556003"/>
          </a:xfrm>
          <a:prstGeom prst="rect">
            <a:avLst/>
          </a:prstGeom>
        </p:spPr>
      </p:pic>
      <p:sp>
        <p:nvSpPr>
          <p:cNvPr id="96" name="textbox 96"/>
          <p:cNvSpPr/>
          <p:nvPr/>
        </p:nvSpPr>
        <p:spPr>
          <a:xfrm>
            <a:off x="1750885" y="1548358"/>
            <a:ext cx="4888229" cy="3365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•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文法是描述语言的语法结构的形式规则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8" name="picture 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00" name="textbox 100"/>
          <p:cNvSpPr/>
          <p:nvPr/>
        </p:nvSpPr>
        <p:spPr>
          <a:xfrm>
            <a:off x="433914" y="432060"/>
            <a:ext cx="779780" cy="473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3000" kern="0" spc="-3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文法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2" name="path 102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4" name="textbox 104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6" name="textbox 106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8" name="path 108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8" name="picture 14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480" name="picture 14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482" name="textbox 1482"/>
          <p:cNvSpPr/>
          <p:nvPr/>
        </p:nvSpPr>
        <p:spPr>
          <a:xfrm>
            <a:off x="356108" y="1073911"/>
            <a:ext cx="7960994" cy="579119"/>
          </a:xfrm>
          <a:prstGeom prst="roundRect">
            <a:avLst>
              <a:gd name="adj" fmla="val 7561"/>
            </a:avLst>
          </a:prstGeom>
          <a:noFill/>
          <a:ln w="12700" cap="flat">
            <a:solidFill>
              <a:srgbClr val="4472C4"/>
            </a:solidFill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0" algn="l" rtl="0" eaLnBrk="0">
              <a:lnSpc>
                <a:spcPct val="97000"/>
              </a:lnSpc>
              <a:spcBef>
                <a:spcPts val="0"/>
              </a:spcBef>
            </a:pP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 文法中形如 </a:t>
            </a:r>
            <a:r>
              <a:rPr sz="1800" kern="0" spc="-4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 </a:t>
            </a:r>
            <a:r>
              <a:rPr sz="1800" kern="0" spc="-4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</a:t>
            </a:r>
            <a:r>
              <a:rPr sz="1800" kern="0" spc="1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的规则是</a:t>
            </a:r>
            <a:r>
              <a:rPr sz="1800" kern="0" spc="-40" dirty="0">
                <a:solidFill>
                  <a:srgbClr val="33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有害规则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它会引起二义性，且无任何用处。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84" name="textbox 1484"/>
          <p:cNvSpPr/>
          <p:nvPr/>
        </p:nvSpPr>
        <p:spPr>
          <a:xfrm>
            <a:off x="311995" y="471430"/>
            <a:ext cx="5731509" cy="4705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去除文法中的有害规则和多余规则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86" name="textbox 1486"/>
          <p:cNvSpPr/>
          <p:nvPr/>
        </p:nvSpPr>
        <p:spPr>
          <a:xfrm>
            <a:off x="1853492" y="2193474"/>
            <a:ext cx="5176520" cy="2749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1000"/>
              </a:lnSpc>
            </a:pP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如有规则：</a:t>
            </a:r>
            <a:r>
              <a:rPr sz="1800" kern="0" spc="3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 → U</a:t>
            </a:r>
            <a:r>
              <a:rPr sz="18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 a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 b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，则句子 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有两棵语法树。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88" name="picture 14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490" name="textbox 1490"/>
          <p:cNvSpPr/>
          <p:nvPr/>
        </p:nvSpPr>
        <p:spPr>
          <a:xfrm>
            <a:off x="5100192" y="2901365"/>
            <a:ext cx="196850" cy="14370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685" algn="l" rtl="0" eaLnBrk="0">
              <a:lnSpc>
                <a:spcPct val="67000"/>
              </a:lnSpc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5000"/>
              </a:lnSpc>
              <a:spcBef>
                <a:spcPts val="550"/>
              </a:spcBef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9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5000"/>
              </a:lnSpc>
              <a:spcBef>
                <a:spcPts val="5"/>
              </a:spcBef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492" name="path 1492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94" name="textbox 1494"/>
          <p:cNvSpPr/>
          <p:nvPr/>
        </p:nvSpPr>
        <p:spPr>
          <a:xfrm>
            <a:off x="3109340" y="2972993"/>
            <a:ext cx="189864" cy="9080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5000"/>
              </a:lnSpc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4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6835" algn="l" rtl="0" eaLnBrk="0">
              <a:lnSpc>
                <a:spcPct val="95000"/>
              </a:lnSpc>
              <a:spcBef>
                <a:spcPts val="0"/>
              </a:spcBef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496" name="textbox 1496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98" name="textbox 1498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00" name="path 1500"/>
          <p:cNvSpPr/>
          <p:nvPr/>
        </p:nvSpPr>
        <p:spPr>
          <a:xfrm>
            <a:off x="5196649" y="3098292"/>
            <a:ext cx="9525" cy="342900"/>
          </a:xfrm>
          <a:custGeom>
            <a:avLst/>
            <a:gdLst/>
            <a:ahLst/>
            <a:cxnLst/>
            <a:rect l="0" t="0" r="0" b="0"/>
            <a:pathLst>
              <a:path w="15" h="540">
                <a:moveTo>
                  <a:pt x="7" y="0"/>
                </a:moveTo>
                <a:lnTo>
                  <a:pt x="7" y="54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02" name="path 1502"/>
          <p:cNvSpPr/>
          <p:nvPr/>
        </p:nvSpPr>
        <p:spPr>
          <a:xfrm>
            <a:off x="5196649" y="3726179"/>
            <a:ext cx="9525" cy="342900"/>
          </a:xfrm>
          <a:custGeom>
            <a:avLst/>
            <a:gdLst/>
            <a:ahLst/>
            <a:cxnLst/>
            <a:rect l="0" t="0" r="0" b="0"/>
            <a:pathLst>
              <a:path w="15" h="540">
                <a:moveTo>
                  <a:pt x="7" y="0"/>
                </a:moveTo>
                <a:lnTo>
                  <a:pt x="7" y="54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04" name="path 1504"/>
          <p:cNvSpPr/>
          <p:nvPr/>
        </p:nvSpPr>
        <p:spPr>
          <a:xfrm>
            <a:off x="3195637" y="3212592"/>
            <a:ext cx="9525" cy="342899"/>
          </a:xfrm>
          <a:custGeom>
            <a:avLst/>
            <a:gdLst/>
            <a:ahLst/>
            <a:cxnLst/>
            <a:rect l="0" t="0" r="0" b="0"/>
            <a:pathLst>
              <a:path w="15" h="539">
                <a:moveTo>
                  <a:pt x="7" y="0"/>
                </a:moveTo>
                <a:lnTo>
                  <a:pt x="7" y="539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06" name="path 1506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textbox 1508"/>
          <p:cNvSpPr/>
          <p:nvPr/>
        </p:nvSpPr>
        <p:spPr>
          <a:xfrm>
            <a:off x="211328" y="1008379"/>
            <a:ext cx="8814434" cy="1948814"/>
          </a:xfrm>
          <a:prstGeom prst="roundRect">
            <a:avLst>
              <a:gd name="adj" fmla="val 6054"/>
            </a:avLst>
          </a:prstGeom>
          <a:noFill/>
          <a:ln w="12700" cap="flat">
            <a:solidFill>
              <a:srgbClr val="4472C4"/>
            </a:solidFill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4775" algn="l" rtl="0" eaLnBrk="0">
              <a:lnSpc>
                <a:spcPct val="97000"/>
              </a:lnSpc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 </a:t>
            </a:r>
            <a:r>
              <a:rPr sz="1800" kern="0" spc="-20" dirty="0">
                <a:solidFill>
                  <a:srgbClr val="0000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多余规则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12395" indent="135890" algn="l" rtl="0" eaLnBrk="0">
              <a:lnSpc>
                <a:spcPct val="107000"/>
              </a:lnSpc>
              <a:spcBef>
                <a:spcPts val="505"/>
              </a:spcBef>
            </a:pP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）规则</a:t>
            </a:r>
            <a:r>
              <a:rPr sz="1800" kern="0" spc="-3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 </a:t>
            </a:r>
            <a:r>
              <a:rPr sz="1800" kern="0" spc="-3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的左部非终结符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（非识别符）不在任何其他规则右部出现，即所有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的推导始终不会用到此规则。</a:t>
            </a:r>
            <a:r>
              <a:rPr sz="1800" kern="0" spc="-20" dirty="0">
                <a:solidFill>
                  <a:srgbClr val="99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（不可到达）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7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2235" indent="146685" algn="l" rtl="0" eaLnBrk="0">
              <a:lnSpc>
                <a:spcPct val="107000"/>
              </a:lnSpc>
              <a:spcBef>
                <a:spcPts val="0"/>
              </a:spcBef>
            </a:pP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）在推导句子的过程中，一旦使用了该规则，将推不出任何终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结符号串。即该规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则中含有推不出任何终结符号串的非终结符。</a:t>
            </a:r>
            <a:r>
              <a:rPr sz="1800" kern="0" spc="-10" dirty="0">
                <a:solidFill>
                  <a:srgbClr val="99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（不可终止）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10" name="textbox 1510"/>
          <p:cNvSpPr/>
          <p:nvPr/>
        </p:nvSpPr>
        <p:spPr>
          <a:xfrm>
            <a:off x="1566345" y="3333807"/>
            <a:ext cx="6306184" cy="9588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1000"/>
              </a:lnSpc>
            </a:pP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如文法对于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仅有如下规则：</a:t>
            </a:r>
            <a:r>
              <a:rPr sz="1800" kern="0" spc="3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 → xUy 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，则该规则是多余的。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3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098800" algn="l" rtl="0" eaLnBrk="0">
              <a:lnSpc>
                <a:spcPct val="78000"/>
              </a:lnSpc>
            </a:pP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</a:t>
            </a: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 xUy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512" name="picture 15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514" name="picture 15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516" name="textbox 1516"/>
          <p:cNvSpPr/>
          <p:nvPr/>
        </p:nvSpPr>
        <p:spPr>
          <a:xfrm>
            <a:off x="311995" y="471430"/>
            <a:ext cx="5731509" cy="4705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去除文法中的有害规则和多余规则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518" name="picture 15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520" name="path 1520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22" name="textbox 1522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24" name="textbox 1524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26" name="path 1526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textbox 1528"/>
          <p:cNvSpPr/>
          <p:nvPr/>
        </p:nvSpPr>
        <p:spPr>
          <a:xfrm>
            <a:off x="1317434" y="1600809"/>
            <a:ext cx="7237094" cy="14249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•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查找有无形如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→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的产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生式，有则删除；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spcBef>
                <a:spcPts val="640"/>
              </a:spcBef>
            </a:pP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•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若某个产生式在推导过程中永远不会被用到，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删除它；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spcBef>
                <a:spcPts val="5"/>
              </a:spcBef>
            </a:pP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•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若某个产生式在推导过程中不能从中导出终结符，删除它。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530" name="picture 15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532" name="picture 15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534" name="textbox 1534"/>
          <p:cNvSpPr/>
          <p:nvPr/>
        </p:nvSpPr>
        <p:spPr>
          <a:xfrm>
            <a:off x="1317434" y="3233521"/>
            <a:ext cx="6170295" cy="3365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•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最后，整理所有剩余产生式，就得到简化的文法。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36" name="textbox 1536"/>
          <p:cNvSpPr/>
          <p:nvPr/>
        </p:nvSpPr>
        <p:spPr>
          <a:xfrm>
            <a:off x="490071" y="480828"/>
            <a:ext cx="2687954" cy="4705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简化文法的步骤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538" name="picture 15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540" name="path 1540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42" name="textbox 1542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44" name="textbox 1544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46" name="path 1546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8" name="picture 15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550" name="picture 15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552" name="textbox 1552"/>
          <p:cNvSpPr/>
          <p:nvPr/>
        </p:nvSpPr>
        <p:spPr>
          <a:xfrm>
            <a:off x="1745562" y="1489818"/>
            <a:ext cx="1581785" cy="17183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2000"/>
              </a:lnSpc>
            </a:pP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G[S]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3220" algn="l" rtl="0" eaLnBrk="0">
              <a:lnSpc>
                <a:spcPct val="76000"/>
              </a:lnSpc>
              <a:spcBef>
                <a:spcPts val="765"/>
              </a:spcBef>
            </a:pP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2100" kern="0" spc="-3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48615" indent="1905" algn="l" rtl="0" eaLnBrk="0">
              <a:lnSpc>
                <a:spcPct val="102000"/>
              </a:lnSpc>
              <a:spcBef>
                <a:spcPts val="610"/>
              </a:spcBef>
            </a:pP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</a:t>
            </a:r>
            <a:r>
              <a:rPr sz="2100" kern="0" spc="-3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Ce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2100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100" kern="0" spc="-3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Ae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</a:t>
            </a:r>
            <a:r>
              <a:rPr sz="2100" kern="0" spc="-3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Cf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554" name="textbox 1554"/>
          <p:cNvSpPr/>
          <p:nvPr/>
        </p:nvSpPr>
        <p:spPr>
          <a:xfrm>
            <a:off x="5748654" y="1819757"/>
            <a:ext cx="1532889" cy="14122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9000"/>
              </a:lnSpc>
            </a:pPr>
            <a:r>
              <a:rPr sz="2400" kern="0" spc="-30" dirty="0">
                <a:solidFill>
                  <a:srgbClr val="9900C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G[S]: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25755" algn="l" rtl="0" eaLnBrk="0">
              <a:lnSpc>
                <a:spcPct val="76000"/>
              </a:lnSpc>
              <a:spcBef>
                <a:spcPts val="685"/>
              </a:spcBef>
            </a:pPr>
            <a:r>
              <a:rPr sz="2400" kern="0" spc="-100" dirty="0">
                <a:solidFill>
                  <a:srgbClr val="9900C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2400" kern="0" spc="-380" dirty="0">
                <a:solidFill>
                  <a:srgbClr val="9900C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100" dirty="0">
                <a:solidFill>
                  <a:srgbClr val="9900CC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sz="2400" kern="0" spc="-100" dirty="0">
                <a:solidFill>
                  <a:srgbClr val="9900C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11785" algn="l" rtl="0" eaLnBrk="0">
              <a:lnSpc>
                <a:spcPct val="78000"/>
              </a:lnSpc>
              <a:spcBef>
                <a:spcPts val="640"/>
              </a:spcBef>
            </a:pPr>
            <a:r>
              <a:rPr sz="2400" kern="0" spc="-10" dirty="0">
                <a:solidFill>
                  <a:srgbClr val="9900C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</a:t>
            </a:r>
            <a:r>
              <a:rPr sz="2400" kern="0" spc="-410" dirty="0">
                <a:solidFill>
                  <a:srgbClr val="9900C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10" dirty="0">
                <a:solidFill>
                  <a:srgbClr val="9900CC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sz="2400" kern="0" spc="0" dirty="0">
                <a:solidFill>
                  <a:srgbClr val="9900C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Af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r" rtl="0" eaLnBrk="0">
              <a:lnSpc>
                <a:spcPct val="78000"/>
              </a:lnSpc>
              <a:spcBef>
                <a:spcPts val="635"/>
              </a:spcBef>
            </a:pPr>
            <a:r>
              <a:rPr sz="2400" kern="0" spc="-80" dirty="0">
                <a:solidFill>
                  <a:srgbClr val="9900C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400" kern="0" spc="-360" dirty="0">
                <a:solidFill>
                  <a:srgbClr val="9900C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80" dirty="0">
                <a:solidFill>
                  <a:srgbClr val="9900CC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sz="2400" kern="0" spc="-80" dirty="0">
                <a:solidFill>
                  <a:srgbClr val="9900C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Ae</a:t>
            </a:r>
            <a:r>
              <a:rPr sz="2400" kern="0" spc="200" dirty="0">
                <a:solidFill>
                  <a:srgbClr val="9900C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80" dirty="0">
                <a:solidFill>
                  <a:srgbClr val="9900C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2400" kern="0" spc="90" dirty="0">
                <a:solidFill>
                  <a:srgbClr val="9900C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80" dirty="0">
                <a:solidFill>
                  <a:srgbClr val="9900C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72" name="group 72"/>
          <p:cNvGrpSpPr/>
          <p:nvPr/>
        </p:nvGrpSpPr>
        <p:grpSpPr>
          <a:xfrm rot="21600000">
            <a:off x="3803650" y="2272744"/>
            <a:ext cx="1533277" cy="448658"/>
            <a:chOff x="0" y="0"/>
            <a:chExt cx="1533277" cy="448658"/>
          </a:xfrm>
        </p:grpSpPr>
        <p:sp>
          <p:nvSpPr>
            <p:cNvPr id="1556" name="path 1556"/>
            <p:cNvSpPr/>
            <p:nvPr/>
          </p:nvSpPr>
          <p:spPr>
            <a:xfrm>
              <a:off x="6350" y="5635"/>
              <a:ext cx="1524000" cy="437388"/>
            </a:xfrm>
            <a:custGeom>
              <a:avLst/>
              <a:gdLst/>
              <a:ahLst/>
              <a:cxnLst/>
              <a:rect l="0" t="0" r="0" b="0"/>
              <a:pathLst>
                <a:path w="2400" h="688">
                  <a:moveTo>
                    <a:pt x="0" y="218"/>
                  </a:moveTo>
                  <a:lnTo>
                    <a:pt x="1736" y="218"/>
                  </a:lnTo>
                  <a:lnTo>
                    <a:pt x="1736" y="0"/>
                  </a:lnTo>
                  <a:lnTo>
                    <a:pt x="2400" y="344"/>
                  </a:lnTo>
                  <a:lnTo>
                    <a:pt x="1736" y="688"/>
                  </a:lnTo>
                  <a:lnTo>
                    <a:pt x="1736" y="470"/>
                  </a:lnTo>
                  <a:lnTo>
                    <a:pt x="0" y="470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4472C4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58" name="path 1558"/>
            <p:cNvSpPr/>
            <p:nvPr/>
          </p:nvSpPr>
          <p:spPr>
            <a:xfrm>
              <a:off x="0" y="0"/>
              <a:ext cx="1533277" cy="448658"/>
            </a:xfrm>
            <a:custGeom>
              <a:avLst/>
              <a:gdLst/>
              <a:ahLst/>
              <a:cxnLst/>
              <a:rect l="0" t="0" r="0" b="0"/>
              <a:pathLst>
                <a:path w="2414" h="706">
                  <a:moveTo>
                    <a:pt x="10" y="227"/>
                  </a:moveTo>
                  <a:lnTo>
                    <a:pt x="1746" y="227"/>
                  </a:lnTo>
                  <a:lnTo>
                    <a:pt x="1746" y="8"/>
                  </a:lnTo>
                  <a:lnTo>
                    <a:pt x="2410" y="353"/>
                  </a:lnTo>
                  <a:lnTo>
                    <a:pt x="1746" y="697"/>
                  </a:lnTo>
                  <a:lnTo>
                    <a:pt x="1746" y="479"/>
                  </a:lnTo>
                  <a:lnTo>
                    <a:pt x="10" y="479"/>
                  </a:lnTo>
                  <a:lnTo>
                    <a:pt x="10" y="227"/>
                  </a:lnTo>
                  <a:close/>
                </a:path>
              </a:pathLst>
            </a:custGeom>
            <a:noFill/>
            <a:ln w="12700" cap="flat">
              <a:solidFill>
                <a:srgbClr val="2F528F"/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560" name="textbox 1560"/>
          <p:cNvSpPr/>
          <p:nvPr/>
        </p:nvSpPr>
        <p:spPr>
          <a:xfrm>
            <a:off x="492201" y="459994"/>
            <a:ext cx="1544319" cy="473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3000" kern="0" spc="-2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化简文法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562" name="picture 15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564" name="path 1564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66" name="textbox 1566"/>
          <p:cNvSpPr/>
          <p:nvPr/>
        </p:nvSpPr>
        <p:spPr>
          <a:xfrm>
            <a:off x="2084031" y="3285706"/>
            <a:ext cx="595630" cy="3321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</a:t>
            </a:r>
            <a:r>
              <a:rPr sz="2100" kern="0" spc="-3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568" name="textbox 1568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70" name="textbox 1570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72" name="path 1572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4" name="picture 15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576" name="picture 15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578" name="textbox 1578"/>
          <p:cNvSpPr/>
          <p:nvPr/>
        </p:nvSpPr>
        <p:spPr>
          <a:xfrm>
            <a:off x="423699" y="521722"/>
            <a:ext cx="7590155" cy="4845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  <a:tabLst>
                <a:tab pos="7576185" algn="l"/>
              </a:tabLst>
            </a:pPr>
            <a:r>
              <a:rPr sz="3000" u="sng" kern="0" spc="-2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举例</a:t>
            </a:r>
            <a:r>
              <a:rPr sz="3000" u="sng" kern="0" spc="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80" name="textbox 1580"/>
          <p:cNvSpPr/>
          <p:nvPr/>
        </p:nvSpPr>
        <p:spPr>
          <a:xfrm>
            <a:off x="6195059" y="3329940"/>
            <a:ext cx="2356485" cy="439419"/>
          </a:xfrm>
          <a:prstGeom prst="rect">
            <a:avLst/>
          </a:prstGeom>
          <a:solidFill>
            <a:srgbClr val="FFFF99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sz="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6000"/>
              </a:lnSpc>
              <a:spcBef>
                <a:spcPts val="5"/>
              </a:spcBef>
            </a:pP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不存在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</a:t>
            </a:r>
            <a:r>
              <a:rPr sz="18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sz="2400" kern="0" spc="-7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</a:t>
            </a:r>
            <a:r>
              <a:rPr sz="1800" kern="0" spc="-2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的产生式</a:t>
            </a:r>
            <a:endParaRPr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74" name="group 74"/>
          <p:cNvGrpSpPr/>
          <p:nvPr/>
        </p:nvGrpSpPr>
        <p:grpSpPr>
          <a:xfrm rot="21600000">
            <a:off x="3299205" y="1839929"/>
            <a:ext cx="1534801" cy="448658"/>
            <a:chOff x="0" y="0"/>
            <a:chExt cx="1534801" cy="448658"/>
          </a:xfrm>
        </p:grpSpPr>
        <p:sp>
          <p:nvSpPr>
            <p:cNvPr id="1582" name="path 1582"/>
            <p:cNvSpPr/>
            <p:nvPr/>
          </p:nvSpPr>
          <p:spPr>
            <a:xfrm>
              <a:off x="6350" y="5634"/>
              <a:ext cx="1525523" cy="437388"/>
            </a:xfrm>
            <a:custGeom>
              <a:avLst/>
              <a:gdLst/>
              <a:ahLst/>
              <a:cxnLst/>
              <a:rect l="0" t="0" r="0" b="0"/>
              <a:pathLst>
                <a:path w="2402" h="688">
                  <a:moveTo>
                    <a:pt x="0" y="218"/>
                  </a:moveTo>
                  <a:lnTo>
                    <a:pt x="1739" y="218"/>
                  </a:lnTo>
                  <a:lnTo>
                    <a:pt x="1739" y="0"/>
                  </a:lnTo>
                  <a:lnTo>
                    <a:pt x="2402" y="344"/>
                  </a:lnTo>
                  <a:lnTo>
                    <a:pt x="1739" y="688"/>
                  </a:lnTo>
                  <a:lnTo>
                    <a:pt x="1739" y="470"/>
                  </a:lnTo>
                  <a:lnTo>
                    <a:pt x="0" y="470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4472C4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84" name="path 1584"/>
            <p:cNvSpPr/>
            <p:nvPr/>
          </p:nvSpPr>
          <p:spPr>
            <a:xfrm>
              <a:off x="0" y="0"/>
              <a:ext cx="1534801" cy="448658"/>
            </a:xfrm>
            <a:custGeom>
              <a:avLst/>
              <a:gdLst/>
              <a:ahLst/>
              <a:cxnLst/>
              <a:rect l="0" t="0" r="0" b="0"/>
              <a:pathLst>
                <a:path w="2417" h="706">
                  <a:moveTo>
                    <a:pt x="10" y="227"/>
                  </a:moveTo>
                  <a:lnTo>
                    <a:pt x="1749" y="227"/>
                  </a:lnTo>
                  <a:lnTo>
                    <a:pt x="1749" y="8"/>
                  </a:lnTo>
                  <a:lnTo>
                    <a:pt x="2412" y="353"/>
                  </a:lnTo>
                  <a:lnTo>
                    <a:pt x="1749" y="697"/>
                  </a:lnTo>
                  <a:lnTo>
                    <a:pt x="1749" y="479"/>
                  </a:lnTo>
                  <a:lnTo>
                    <a:pt x="10" y="479"/>
                  </a:lnTo>
                  <a:lnTo>
                    <a:pt x="10" y="227"/>
                  </a:lnTo>
                  <a:close/>
                </a:path>
              </a:pathLst>
            </a:custGeom>
            <a:noFill/>
            <a:ln w="12700" cap="flat">
              <a:solidFill>
                <a:srgbClr val="2F528F"/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586" name="textbox 1586"/>
          <p:cNvSpPr/>
          <p:nvPr/>
        </p:nvSpPr>
        <p:spPr>
          <a:xfrm>
            <a:off x="1747189" y="1783486"/>
            <a:ext cx="861694" cy="7366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0320" algn="l" rtl="0" eaLnBrk="0">
              <a:lnSpc>
                <a:spcPts val="1660"/>
              </a:lnSpc>
            </a:pPr>
            <a:r>
              <a:rPr sz="2400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2400" kern="0" spc="-3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sz="2400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CF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ts val="3940"/>
              </a:lnSpc>
            </a:pPr>
            <a:r>
              <a:rPr sz="2400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</a:t>
            </a:r>
            <a:r>
              <a:rPr sz="2400" kern="0" spc="-3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sz="2400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588" name="textbox 1588"/>
          <p:cNvSpPr/>
          <p:nvPr/>
        </p:nvSpPr>
        <p:spPr>
          <a:xfrm>
            <a:off x="3332090" y="2662102"/>
            <a:ext cx="1310005" cy="4171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3300" kern="0" spc="-3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Wrong!</a:t>
            </a:r>
            <a:endParaRPr sz="3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590" name="picture 15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592" name="textbox 1592"/>
          <p:cNvSpPr/>
          <p:nvPr/>
        </p:nvSpPr>
        <p:spPr>
          <a:xfrm>
            <a:off x="5271687" y="1925901"/>
            <a:ext cx="786130" cy="3048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6000"/>
              </a:lnSpc>
            </a:pPr>
            <a:r>
              <a:rPr sz="2400" kern="0" spc="-80" dirty="0">
                <a:solidFill>
                  <a:srgbClr val="9900C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2400" kern="0" spc="-410" dirty="0">
                <a:solidFill>
                  <a:srgbClr val="9900C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80" dirty="0">
                <a:solidFill>
                  <a:srgbClr val="9900CC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sz="2400" kern="0" spc="-80" dirty="0">
                <a:solidFill>
                  <a:srgbClr val="9900C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cF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594" name="textbox 1594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96" name="textbox 1596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98" name="path 1598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textbox 1600"/>
          <p:cNvSpPr/>
          <p:nvPr/>
        </p:nvSpPr>
        <p:spPr>
          <a:xfrm>
            <a:off x="409956" y="1066800"/>
            <a:ext cx="3953509" cy="1485900"/>
          </a:xfrm>
          <a:prstGeom prst="rect">
            <a:avLst/>
          </a:prstGeom>
          <a:solidFill>
            <a:srgbClr val="8FAADC">
              <a:alpha val="49803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27075" indent="-608965" algn="l" rtl="0" eaLnBrk="0">
              <a:lnSpc>
                <a:spcPct val="138000"/>
              </a:lnSpc>
              <a:spcBef>
                <a:spcPts val="5"/>
              </a:spcBef>
            </a:pPr>
            <a:r>
              <a:rPr sz="1500" kern="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递归规则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：规则右部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有与左部相同的符号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左递归规则：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A→A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…</a:t>
            </a:r>
            <a:endParaRPr sz="15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28345" algn="l" rtl="0" eaLnBrk="0">
              <a:lnSpc>
                <a:spcPts val="1850"/>
              </a:lnSpc>
              <a:spcBef>
                <a:spcPts val="835"/>
              </a:spcBef>
            </a:pP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右递归规则： </a:t>
            </a: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A→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…A</a:t>
            </a:r>
            <a:endParaRPr sz="15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6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49300" algn="l" rtl="0" eaLnBrk="0">
              <a:lnSpc>
                <a:spcPts val="1850"/>
              </a:lnSpc>
              <a:spcBef>
                <a:spcPts val="5"/>
              </a:spcBef>
            </a:pP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自嵌入递归规则：</a:t>
            </a:r>
            <a:r>
              <a:rPr sz="1500" kern="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A→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…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1500" kern="0" spc="-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…</a:t>
            </a:r>
            <a:endParaRPr sz="15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602" name="picture 16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604" name="picture 1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grpSp>
        <p:nvGrpSpPr>
          <p:cNvPr id="76" name="group 76"/>
          <p:cNvGrpSpPr/>
          <p:nvPr/>
        </p:nvGrpSpPr>
        <p:grpSpPr>
          <a:xfrm rot="21600000">
            <a:off x="6185915" y="3060191"/>
            <a:ext cx="1687067" cy="1200912"/>
            <a:chOff x="0" y="0"/>
            <a:chExt cx="1687067" cy="1200912"/>
          </a:xfrm>
        </p:grpSpPr>
        <p:pic>
          <p:nvPicPr>
            <p:cNvPr id="1606" name="picture 16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687067" cy="1200912"/>
            </a:xfrm>
            <a:prstGeom prst="rect">
              <a:avLst/>
            </a:prstGeom>
          </p:spPr>
        </p:pic>
        <p:sp>
          <p:nvSpPr>
            <p:cNvPr id="1608" name="textbox 1608"/>
            <p:cNvSpPr/>
            <p:nvPr/>
          </p:nvSpPr>
          <p:spPr>
            <a:xfrm>
              <a:off x="-12700" y="-12700"/>
              <a:ext cx="1712595" cy="124078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sz="5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14935" algn="l" rtl="0" eaLnBrk="0">
                <a:lnSpc>
                  <a:spcPct val="99000"/>
                </a:lnSpc>
                <a:spcBef>
                  <a:spcPts val="5"/>
                </a:spcBef>
              </a:pPr>
              <a:r>
                <a:rPr sz="1800" kern="0" spc="-2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G[S]</a:t>
              </a:r>
              <a:r>
                <a:rPr sz="1800" kern="0" spc="-2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：</a:t>
              </a:r>
              <a:endPara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marL="332105" indent="-10795" algn="l" rtl="0" eaLnBrk="0">
                <a:lnSpc>
                  <a:spcPct val="96000"/>
                </a:lnSpc>
                <a:spcBef>
                  <a:spcPts val="185"/>
                </a:spcBef>
              </a:pPr>
              <a:r>
                <a:rPr sz="1800" kern="0" spc="-5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S</a:t>
              </a:r>
              <a:r>
                <a:rPr sz="1800" kern="0" spc="-21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800" kern="0" spc="-5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→</a:t>
              </a:r>
              <a:r>
                <a:rPr sz="1800" kern="0" spc="-26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800" kern="0" spc="-5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L|SL|SD</a:t>
              </a:r>
              <a:r>
                <a:rPr sz="1800" kern="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      </a:t>
              </a:r>
              <a:r>
                <a:rPr sz="1800" kern="0" spc="-4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L</a:t>
              </a:r>
              <a:r>
                <a:rPr sz="1800" kern="0" spc="-23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800" kern="0" spc="-4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→a|b|…|z</a:t>
              </a:r>
              <a:r>
                <a:rPr sz="1800" kern="0" spc="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      </a:t>
              </a:r>
              <a:r>
                <a:rPr sz="1800" kern="0" spc="-4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D</a:t>
              </a:r>
              <a:r>
                <a:rPr sz="1800" kern="0" spc="-23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800" kern="0" spc="-40" dirty="0">
                  <a:solidFill>
                    <a:srgbClr val="00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→0|1|…|9</a:t>
              </a:r>
              <a:endParaRPr sz="1800" dirty="0">
                <a:latin typeface="Calibri" panose="020F0502020204030204"/>
                <a:ea typeface="Calibri" panose="020F0502020204030204"/>
                <a:cs typeface="Calibri" panose="020F0502020204030204"/>
              </a:endParaRPr>
            </a:p>
          </p:txBody>
        </p:sp>
      </p:grpSp>
      <p:graphicFrame>
        <p:nvGraphicFramePr>
          <p:cNvPr id="1610" name="table 1610"/>
          <p:cNvGraphicFramePr>
            <a:graphicFrameLocks noGrp="1"/>
          </p:cNvGraphicFramePr>
          <p:nvPr/>
        </p:nvGraphicFramePr>
        <p:xfrm>
          <a:off x="1508505" y="3154426"/>
          <a:ext cx="3889375" cy="381000"/>
        </p:xfrm>
        <a:graphic>
          <a:graphicData uri="http://schemas.openxmlformats.org/drawingml/2006/table">
            <a:tbl>
              <a:tblPr/>
              <a:tblGrid>
                <a:gridCol w="3889375"/>
              </a:tblGrid>
              <a:tr h="3683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0330" algn="l" rtl="0" eaLnBrk="0">
                        <a:lnSpc>
                          <a:spcPct val="97000"/>
                        </a:lnSpc>
                        <a:spcBef>
                          <a:spcPts val="0"/>
                        </a:spcBef>
                      </a:pP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含有递归规则的文法，称为</a:t>
                      </a:r>
                      <a:r>
                        <a:rPr sz="18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递归文法</a:t>
                      </a:r>
                      <a:endParaRPr sz="18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12" name="textbox 1612"/>
          <p:cNvSpPr/>
          <p:nvPr/>
        </p:nvSpPr>
        <p:spPr>
          <a:xfrm>
            <a:off x="6641592" y="1141475"/>
            <a:ext cx="1004569" cy="646430"/>
          </a:xfrm>
          <a:prstGeom prst="rect">
            <a:avLst/>
          </a:prstGeom>
          <a:solidFill>
            <a:srgbClr val="BDD7E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7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9710" algn="l" rtl="0" eaLnBrk="0">
              <a:lnSpc>
                <a:spcPct val="83000"/>
              </a:lnSpc>
            </a:pPr>
            <a:r>
              <a:rPr sz="1800" kern="0" spc="-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1800" kern="0" spc="-2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→</a:t>
            </a:r>
            <a:r>
              <a:rPr sz="1800" kern="0" spc="-2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Ba</a:t>
            </a:r>
            <a:endParaRPr sz="18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29235" algn="l" rtl="0" eaLnBrk="0">
              <a:lnSpc>
                <a:spcPts val="2490"/>
              </a:lnSpc>
            </a:pPr>
            <a:r>
              <a:rPr sz="1800" kern="0" spc="-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</a:t>
            </a:r>
            <a:r>
              <a:rPr sz="1800" kern="0" spc="-2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→Ab</a:t>
            </a:r>
            <a:endParaRPr sz="18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614" name="textbox 1614"/>
          <p:cNvSpPr/>
          <p:nvPr/>
        </p:nvSpPr>
        <p:spPr>
          <a:xfrm>
            <a:off x="455629" y="405263"/>
            <a:ext cx="1544955" cy="4718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递归文法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16" name="picture 16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618" name="path 1618"/>
          <p:cNvSpPr/>
          <p:nvPr/>
        </p:nvSpPr>
        <p:spPr>
          <a:xfrm>
            <a:off x="4415408" y="1605153"/>
            <a:ext cx="314706" cy="831341"/>
          </a:xfrm>
          <a:custGeom>
            <a:avLst/>
            <a:gdLst/>
            <a:ahLst/>
            <a:cxnLst/>
            <a:rect l="0" t="0" r="0" b="0"/>
            <a:pathLst>
              <a:path w="495" h="1309">
                <a:moveTo>
                  <a:pt x="15" y="15"/>
                </a:moveTo>
                <a:cubicBezTo>
                  <a:pt x="143" y="15"/>
                  <a:pt x="247" y="32"/>
                  <a:pt x="247" y="53"/>
                </a:cubicBezTo>
                <a:lnTo>
                  <a:pt x="247" y="615"/>
                </a:lnTo>
                <a:cubicBezTo>
                  <a:pt x="247" y="637"/>
                  <a:pt x="352" y="654"/>
                  <a:pt x="480" y="654"/>
                </a:cubicBezTo>
                <a:cubicBezTo>
                  <a:pt x="352" y="654"/>
                  <a:pt x="247" y="671"/>
                  <a:pt x="247" y="693"/>
                </a:cubicBezTo>
                <a:lnTo>
                  <a:pt x="247" y="1255"/>
                </a:lnTo>
                <a:cubicBezTo>
                  <a:pt x="247" y="1276"/>
                  <a:pt x="143" y="1294"/>
                  <a:pt x="15" y="1294"/>
                </a:cubicBez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20" name="textbox 1620"/>
          <p:cNvSpPr/>
          <p:nvPr/>
        </p:nvSpPr>
        <p:spPr>
          <a:xfrm>
            <a:off x="4819935" y="1876228"/>
            <a:ext cx="935989" cy="2933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1800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直接递归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22" name="textbox 1622"/>
          <p:cNvSpPr/>
          <p:nvPr/>
        </p:nvSpPr>
        <p:spPr>
          <a:xfrm>
            <a:off x="6684009" y="2270302"/>
            <a:ext cx="925194" cy="2933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800" kern="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间接递归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24" name="path 1624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26" name="textbox 1626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8" name="group 78"/>
          <p:cNvGrpSpPr/>
          <p:nvPr/>
        </p:nvGrpSpPr>
        <p:grpSpPr>
          <a:xfrm rot="21600000">
            <a:off x="7025551" y="1816417"/>
            <a:ext cx="234874" cy="407633"/>
            <a:chOff x="0" y="0"/>
            <a:chExt cx="234874" cy="407633"/>
          </a:xfrm>
        </p:grpSpPr>
        <p:sp>
          <p:nvSpPr>
            <p:cNvPr id="1628" name="path 1628"/>
            <p:cNvSpPr/>
            <p:nvPr/>
          </p:nvSpPr>
          <p:spPr>
            <a:xfrm>
              <a:off x="3137" y="4762"/>
              <a:ext cx="228600" cy="399288"/>
            </a:xfrm>
            <a:custGeom>
              <a:avLst/>
              <a:gdLst/>
              <a:ahLst/>
              <a:cxnLst/>
              <a:rect l="0" t="0" r="0" b="0"/>
              <a:pathLst>
                <a:path w="360" h="628">
                  <a:moveTo>
                    <a:pt x="0" y="471"/>
                  </a:moveTo>
                  <a:lnTo>
                    <a:pt x="90" y="471"/>
                  </a:lnTo>
                  <a:lnTo>
                    <a:pt x="90" y="0"/>
                  </a:lnTo>
                  <a:lnTo>
                    <a:pt x="270" y="0"/>
                  </a:lnTo>
                  <a:lnTo>
                    <a:pt x="270" y="471"/>
                  </a:lnTo>
                  <a:lnTo>
                    <a:pt x="360" y="471"/>
                  </a:lnTo>
                  <a:lnTo>
                    <a:pt x="180" y="628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5B9BD5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30" name="path 1630"/>
            <p:cNvSpPr/>
            <p:nvPr/>
          </p:nvSpPr>
          <p:spPr>
            <a:xfrm>
              <a:off x="0" y="0"/>
              <a:ext cx="234874" cy="407633"/>
            </a:xfrm>
            <a:custGeom>
              <a:avLst/>
              <a:gdLst/>
              <a:ahLst/>
              <a:cxnLst/>
              <a:rect l="0" t="0" r="0" b="0"/>
              <a:pathLst>
                <a:path w="369" h="641">
                  <a:moveTo>
                    <a:pt x="4" y="478"/>
                  </a:moveTo>
                  <a:lnTo>
                    <a:pt x="94" y="478"/>
                  </a:lnTo>
                  <a:lnTo>
                    <a:pt x="94" y="7"/>
                  </a:lnTo>
                  <a:lnTo>
                    <a:pt x="274" y="7"/>
                  </a:lnTo>
                  <a:lnTo>
                    <a:pt x="274" y="478"/>
                  </a:lnTo>
                  <a:lnTo>
                    <a:pt x="364" y="478"/>
                  </a:lnTo>
                  <a:lnTo>
                    <a:pt x="184" y="636"/>
                  </a:lnTo>
                  <a:lnTo>
                    <a:pt x="4" y="478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632" name="textbox 1632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34" name="path 1634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picture 16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638" name="picture 16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640" name="textbox 1640"/>
          <p:cNvSpPr/>
          <p:nvPr/>
        </p:nvSpPr>
        <p:spPr>
          <a:xfrm>
            <a:off x="403656" y="2023922"/>
            <a:ext cx="7948930" cy="6807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9000"/>
              </a:lnSpc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例：对于前面给出的无符号整数的文法是有递归文法，用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12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条规则就可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以定义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ts val="3240"/>
              </a:lnSpc>
            </a:pP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出所有的无符号整数。若不用递归文法，那将要用多少条规则呢？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42" name="textbox 1642"/>
          <p:cNvSpPr/>
          <p:nvPr/>
        </p:nvSpPr>
        <p:spPr>
          <a:xfrm>
            <a:off x="2253995" y="3096767"/>
            <a:ext cx="3101339" cy="1062355"/>
          </a:xfrm>
          <a:prstGeom prst="rect">
            <a:avLst/>
          </a:prstGeom>
          <a:solidFill>
            <a:srgbClr val="FFFFC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7030" algn="l" rtl="0" eaLnBrk="0">
              <a:lnSpc>
                <a:spcPct val="93000"/>
              </a:lnSpc>
              <a:spcBef>
                <a:spcPts val="5"/>
              </a:spcBef>
            </a:pP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G[S]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sz="2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641350" algn="l" rtl="0" eaLnBrk="0">
              <a:lnSpc>
                <a:spcPct val="79000"/>
              </a:lnSpc>
              <a:spcBef>
                <a:spcPts val="470"/>
              </a:spcBef>
            </a:pP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S→</a:t>
            </a:r>
            <a:r>
              <a:rPr sz="2100" kern="0" spc="-3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SD|D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28650" algn="l" rtl="0" eaLnBrk="0">
              <a:lnSpc>
                <a:spcPct val="78000"/>
              </a:lnSpc>
              <a:spcBef>
                <a:spcPts val="555"/>
              </a:spcBef>
            </a:pP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D→0|1|2|3|4|5|6|7|8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|9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644" name="textbox 1644"/>
          <p:cNvSpPr/>
          <p:nvPr/>
        </p:nvSpPr>
        <p:spPr>
          <a:xfrm>
            <a:off x="423163" y="1110488"/>
            <a:ext cx="4231640" cy="596900"/>
          </a:xfrm>
          <a:prstGeom prst="roundRect">
            <a:avLst>
              <a:gd name="adj" fmla="val 6992"/>
            </a:avLst>
          </a:prstGeom>
          <a:noFill/>
          <a:ln w="9525" cap="flat">
            <a:solidFill>
              <a:srgbClr val="5B9BD5"/>
            </a:solidFill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3505" algn="l" rtl="0" eaLnBrk="0">
              <a:lnSpc>
                <a:spcPct val="97000"/>
              </a:lnSpc>
              <a:spcBef>
                <a:spcPts val="5"/>
              </a:spcBef>
            </a:pPr>
            <a:r>
              <a:rPr sz="1800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优点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：用有穷条规则，定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义无穷语言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46" name="textbox 1646"/>
          <p:cNvSpPr/>
          <p:nvPr/>
        </p:nvSpPr>
        <p:spPr>
          <a:xfrm>
            <a:off x="8126843" y="4288529"/>
            <a:ext cx="269240" cy="1263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66000"/>
              </a:lnSpc>
            </a:pPr>
            <a:r>
              <a:rPr sz="1000" kern="0" spc="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adu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648" name="rect 1648"/>
          <p:cNvSpPr/>
          <p:nvPr/>
        </p:nvSpPr>
        <p:spPr>
          <a:xfrm>
            <a:off x="8350367" y="3199438"/>
            <a:ext cx="97492" cy="58037"/>
          </a:xfrm>
          <a:prstGeom prst="rect">
            <a:avLst/>
          </a:prstGeom>
          <a:solidFill>
            <a:srgbClr val="FFC08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50" name="picture 16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300897" y="2942081"/>
            <a:ext cx="202177" cy="280828"/>
          </a:xfrm>
          <a:prstGeom prst="rect">
            <a:avLst/>
          </a:prstGeom>
        </p:spPr>
      </p:pic>
      <p:sp>
        <p:nvSpPr>
          <p:cNvPr id="1652" name="path 1652"/>
          <p:cNvSpPr/>
          <p:nvPr/>
        </p:nvSpPr>
        <p:spPr>
          <a:xfrm>
            <a:off x="8513130" y="4327543"/>
            <a:ext cx="207972" cy="127257"/>
          </a:xfrm>
          <a:custGeom>
            <a:avLst/>
            <a:gdLst/>
            <a:ahLst/>
            <a:cxnLst/>
            <a:rect l="0" t="0" r="0" b="0"/>
            <a:pathLst>
              <a:path w="327" h="200">
                <a:moveTo>
                  <a:pt x="0" y="24"/>
                </a:moveTo>
                <a:lnTo>
                  <a:pt x="0" y="49"/>
                </a:lnTo>
                <a:lnTo>
                  <a:pt x="0" y="67"/>
                </a:lnTo>
                <a:lnTo>
                  <a:pt x="2" y="83"/>
                </a:lnTo>
                <a:lnTo>
                  <a:pt x="9" y="105"/>
                </a:lnTo>
                <a:lnTo>
                  <a:pt x="44" y="124"/>
                </a:lnTo>
                <a:lnTo>
                  <a:pt x="62" y="124"/>
                </a:lnTo>
                <a:lnTo>
                  <a:pt x="66" y="139"/>
                </a:lnTo>
                <a:lnTo>
                  <a:pt x="77" y="149"/>
                </a:lnTo>
                <a:lnTo>
                  <a:pt x="93" y="159"/>
                </a:lnTo>
                <a:lnTo>
                  <a:pt x="117" y="170"/>
                </a:lnTo>
                <a:lnTo>
                  <a:pt x="182" y="189"/>
                </a:lnTo>
                <a:lnTo>
                  <a:pt x="214" y="196"/>
                </a:lnTo>
                <a:lnTo>
                  <a:pt x="251" y="200"/>
                </a:lnTo>
                <a:lnTo>
                  <a:pt x="283" y="198"/>
                </a:lnTo>
                <a:lnTo>
                  <a:pt x="300" y="192"/>
                </a:lnTo>
                <a:lnTo>
                  <a:pt x="316" y="182"/>
                </a:lnTo>
                <a:lnTo>
                  <a:pt x="324" y="168"/>
                </a:lnTo>
                <a:lnTo>
                  <a:pt x="326" y="152"/>
                </a:lnTo>
                <a:lnTo>
                  <a:pt x="327" y="144"/>
                </a:lnTo>
                <a:lnTo>
                  <a:pt x="326" y="136"/>
                </a:lnTo>
                <a:lnTo>
                  <a:pt x="323" y="129"/>
                </a:lnTo>
                <a:lnTo>
                  <a:pt x="318" y="121"/>
                </a:lnTo>
                <a:lnTo>
                  <a:pt x="279" y="101"/>
                </a:lnTo>
                <a:lnTo>
                  <a:pt x="245" y="78"/>
                </a:lnTo>
                <a:lnTo>
                  <a:pt x="176" y="0"/>
                </a:lnTo>
                <a:lnTo>
                  <a:pt x="0" y="24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54" name="picture 16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922024" y="2909141"/>
            <a:ext cx="953636" cy="1448656"/>
          </a:xfrm>
          <a:prstGeom prst="rect">
            <a:avLst/>
          </a:prstGeom>
        </p:spPr>
      </p:pic>
      <p:sp>
        <p:nvSpPr>
          <p:cNvPr id="1656" name="textbox 1656"/>
          <p:cNvSpPr/>
          <p:nvPr/>
        </p:nvSpPr>
        <p:spPr>
          <a:xfrm>
            <a:off x="455629" y="405263"/>
            <a:ext cx="1544955" cy="4718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递归文法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58" name="picture 16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grpSp>
        <p:nvGrpSpPr>
          <p:cNvPr id="80" name="group 80"/>
          <p:cNvGrpSpPr/>
          <p:nvPr/>
        </p:nvGrpSpPr>
        <p:grpSpPr>
          <a:xfrm rot="21600000">
            <a:off x="7064642" y="2967361"/>
            <a:ext cx="581661" cy="581240"/>
            <a:chOff x="0" y="0"/>
            <a:chExt cx="581661" cy="581240"/>
          </a:xfrm>
        </p:grpSpPr>
        <p:sp>
          <p:nvSpPr>
            <p:cNvPr id="1660" name="path 1660"/>
            <p:cNvSpPr/>
            <p:nvPr/>
          </p:nvSpPr>
          <p:spPr>
            <a:xfrm>
              <a:off x="0" y="0"/>
              <a:ext cx="581661" cy="581240"/>
            </a:xfrm>
            <a:custGeom>
              <a:avLst/>
              <a:gdLst/>
              <a:ahLst/>
              <a:cxnLst/>
              <a:rect l="0" t="0" r="0" b="0"/>
              <a:pathLst>
                <a:path w="916" h="915">
                  <a:moveTo>
                    <a:pt x="89" y="303"/>
                  </a:moveTo>
                  <a:cubicBezTo>
                    <a:pt x="78" y="199"/>
                    <a:pt x="132" y="102"/>
                    <a:pt x="209" y="88"/>
                  </a:cubicBezTo>
                  <a:cubicBezTo>
                    <a:pt x="240" y="82"/>
                    <a:pt x="272" y="91"/>
                    <a:pt x="299" y="112"/>
                  </a:cubicBezTo>
                  <a:cubicBezTo>
                    <a:pt x="328" y="39"/>
                    <a:pt x="395" y="10"/>
                    <a:pt x="450" y="50"/>
                  </a:cubicBezTo>
                  <a:cubicBezTo>
                    <a:pt x="459" y="57"/>
                    <a:pt x="468" y="65"/>
                    <a:pt x="475" y="76"/>
                  </a:cubicBezTo>
                  <a:cubicBezTo>
                    <a:pt x="498" y="14"/>
                    <a:pt x="552" y="-10"/>
                    <a:pt x="597" y="20"/>
                  </a:cubicBezTo>
                  <a:cubicBezTo>
                    <a:pt x="610" y="28"/>
                    <a:pt x="621" y="41"/>
                    <a:pt x="629" y="56"/>
                  </a:cubicBezTo>
                  <a:cubicBezTo>
                    <a:pt x="665" y="-1"/>
                    <a:pt x="729" y="-8"/>
                    <a:pt x="772" y="40"/>
                  </a:cubicBezTo>
                  <a:cubicBezTo>
                    <a:pt x="790" y="60"/>
                    <a:pt x="802" y="89"/>
                    <a:pt x="806" y="120"/>
                  </a:cubicBezTo>
                  <a:cubicBezTo>
                    <a:pt x="865" y="142"/>
                    <a:pt x="900" y="225"/>
                    <a:pt x="884" y="306"/>
                  </a:cubicBezTo>
                  <a:cubicBezTo>
                    <a:pt x="883" y="313"/>
                    <a:pt x="881" y="320"/>
                    <a:pt x="879" y="326"/>
                  </a:cubicBezTo>
                  <a:cubicBezTo>
                    <a:pt x="926" y="410"/>
                    <a:pt x="915" y="531"/>
                    <a:pt x="853" y="595"/>
                  </a:cubicBezTo>
                  <a:cubicBezTo>
                    <a:pt x="834" y="616"/>
                    <a:pt x="811" y="629"/>
                    <a:pt x="787" y="633"/>
                  </a:cubicBezTo>
                  <a:cubicBezTo>
                    <a:pt x="786" y="724"/>
                    <a:pt x="732" y="797"/>
                    <a:pt x="665" y="796"/>
                  </a:cubicBezTo>
                  <a:cubicBezTo>
                    <a:pt x="643" y="796"/>
                    <a:pt x="621" y="787"/>
                    <a:pt x="603" y="771"/>
                  </a:cubicBezTo>
                  <a:cubicBezTo>
                    <a:pt x="580" y="872"/>
                    <a:pt x="501" y="930"/>
                    <a:pt x="427" y="899"/>
                  </a:cubicBezTo>
                  <a:cubicBezTo>
                    <a:pt x="396" y="886"/>
                    <a:pt x="369" y="859"/>
                    <a:pt x="351" y="822"/>
                  </a:cubicBezTo>
                  <a:cubicBezTo>
                    <a:pt x="275" y="885"/>
                    <a:pt x="176" y="851"/>
                    <a:pt x="130" y="747"/>
                  </a:cubicBezTo>
                  <a:cubicBezTo>
                    <a:pt x="130" y="746"/>
                    <a:pt x="129" y="744"/>
                    <a:pt x="129" y="743"/>
                  </a:cubicBezTo>
                  <a:cubicBezTo>
                    <a:pt x="79" y="751"/>
                    <a:pt x="34" y="703"/>
                    <a:pt x="28" y="635"/>
                  </a:cubicBezTo>
                  <a:cubicBezTo>
                    <a:pt x="25" y="599"/>
                    <a:pt x="33" y="563"/>
                    <a:pt x="52" y="536"/>
                  </a:cubicBezTo>
                  <a:cubicBezTo>
                    <a:pt x="8" y="502"/>
                    <a:pt x="-5" y="426"/>
                    <a:pt x="19" y="367"/>
                  </a:cubicBezTo>
                  <a:cubicBezTo>
                    <a:pt x="34" y="333"/>
                    <a:pt x="59" y="310"/>
                    <a:pt x="88" y="306"/>
                  </a:cubicBezTo>
                  <a:lnTo>
                    <a:pt x="89" y="303"/>
                  </a:lnTo>
                  <a:close/>
                </a:path>
              </a:pathLst>
            </a:custGeom>
            <a:solidFill>
              <a:srgbClr val="F01EE6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62" name="path 1662"/>
            <p:cNvSpPr/>
            <p:nvPr/>
          </p:nvSpPr>
          <p:spPr>
            <a:xfrm>
              <a:off x="0" y="0"/>
              <a:ext cx="581661" cy="581240"/>
            </a:xfrm>
            <a:custGeom>
              <a:avLst/>
              <a:gdLst/>
              <a:ahLst/>
              <a:cxnLst/>
              <a:rect l="0" t="0" r="0" b="0"/>
              <a:pathLst>
                <a:path w="916" h="915">
                  <a:moveTo>
                    <a:pt x="89" y="303"/>
                  </a:moveTo>
                  <a:cubicBezTo>
                    <a:pt x="78" y="199"/>
                    <a:pt x="132" y="102"/>
                    <a:pt x="209" y="88"/>
                  </a:cubicBezTo>
                  <a:cubicBezTo>
                    <a:pt x="240" y="82"/>
                    <a:pt x="272" y="91"/>
                    <a:pt x="299" y="112"/>
                  </a:cubicBezTo>
                  <a:cubicBezTo>
                    <a:pt x="328" y="39"/>
                    <a:pt x="395" y="10"/>
                    <a:pt x="450" y="50"/>
                  </a:cubicBezTo>
                  <a:cubicBezTo>
                    <a:pt x="459" y="57"/>
                    <a:pt x="468" y="65"/>
                    <a:pt x="475" y="76"/>
                  </a:cubicBezTo>
                  <a:cubicBezTo>
                    <a:pt x="498" y="14"/>
                    <a:pt x="552" y="-10"/>
                    <a:pt x="597" y="20"/>
                  </a:cubicBezTo>
                  <a:cubicBezTo>
                    <a:pt x="610" y="28"/>
                    <a:pt x="621" y="41"/>
                    <a:pt x="629" y="56"/>
                  </a:cubicBezTo>
                  <a:cubicBezTo>
                    <a:pt x="665" y="-1"/>
                    <a:pt x="729" y="-8"/>
                    <a:pt x="772" y="40"/>
                  </a:cubicBezTo>
                  <a:cubicBezTo>
                    <a:pt x="790" y="60"/>
                    <a:pt x="802" y="89"/>
                    <a:pt x="806" y="120"/>
                  </a:cubicBezTo>
                  <a:cubicBezTo>
                    <a:pt x="865" y="142"/>
                    <a:pt x="900" y="225"/>
                    <a:pt x="884" y="306"/>
                  </a:cubicBezTo>
                  <a:cubicBezTo>
                    <a:pt x="883" y="313"/>
                    <a:pt x="881" y="320"/>
                    <a:pt x="879" y="326"/>
                  </a:cubicBezTo>
                  <a:cubicBezTo>
                    <a:pt x="926" y="410"/>
                    <a:pt x="915" y="531"/>
                    <a:pt x="853" y="595"/>
                  </a:cubicBezTo>
                  <a:cubicBezTo>
                    <a:pt x="834" y="616"/>
                    <a:pt x="811" y="629"/>
                    <a:pt x="787" y="633"/>
                  </a:cubicBezTo>
                  <a:cubicBezTo>
                    <a:pt x="786" y="724"/>
                    <a:pt x="732" y="797"/>
                    <a:pt x="665" y="796"/>
                  </a:cubicBezTo>
                  <a:cubicBezTo>
                    <a:pt x="643" y="796"/>
                    <a:pt x="621" y="787"/>
                    <a:pt x="603" y="771"/>
                  </a:cubicBezTo>
                  <a:cubicBezTo>
                    <a:pt x="580" y="872"/>
                    <a:pt x="501" y="930"/>
                    <a:pt x="427" y="899"/>
                  </a:cubicBezTo>
                  <a:cubicBezTo>
                    <a:pt x="396" y="886"/>
                    <a:pt x="369" y="859"/>
                    <a:pt x="351" y="822"/>
                  </a:cubicBezTo>
                  <a:cubicBezTo>
                    <a:pt x="275" y="885"/>
                    <a:pt x="176" y="851"/>
                    <a:pt x="130" y="747"/>
                  </a:cubicBezTo>
                  <a:cubicBezTo>
                    <a:pt x="130" y="746"/>
                    <a:pt x="129" y="744"/>
                    <a:pt x="129" y="743"/>
                  </a:cubicBezTo>
                  <a:cubicBezTo>
                    <a:pt x="79" y="751"/>
                    <a:pt x="34" y="703"/>
                    <a:pt x="28" y="635"/>
                  </a:cubicBezTo>
                  <a:cubicBezTo>
                    <a:pt x="25" y="599"/>
                    <a:pt x="33" y="563"/>
                    <a:pt x="52" y="536"/>
                  </a:cubicBezTo>
                  <a:cubicBezTo>
                    <a:pt x="8" y="502"/>
                    <a:pt x="-5" y="426"/>
                    <a:pt x="19" y="367"/>
                  </a:cubicBezTo>
                  <a:cubicBezTo>
                    <a:pt x="34" y="333"/>
                    <a:pt x="59" y="310"/>
                    <a:pt x="88" y="306"/>
                  </a:cubicBezTo>
                  <a:lnTo>
                    <a:pt x="89" y="303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group 82"/>
          <p:cNvGrpSpPr/>
          <p:nvPr/>
        </p:nvGrpSpPr>
        <p:grpSpPr>
          <a:xfrm rot="21600000">
            <a:off x="7093649" y="2996501"/>
            <a:ext cx="533907" cy="495681"/>
            <a:chOff x="0" y="0"/>
            <a:chExt cx="533907" cy="495681"/>
          </a:xfrm>
        </p:grpSpPr>
        <p:sp>
          <p:nvSpPr>
            <p:cNvPr id="1664" name="path 1664"/>
            <p:cNvSpPr/>
            <p:nvPr/>
          </p:nvSpPr>
          <p:spPr>
            <a:xfrm>
              <a:off x="0" y="0"/>
              <a:ext cx="533907" cy="495681"/>
            </a:xfrm>
            <a:custGeom>
              <a:avLst/>
              <a:gdLst/>
              <a:ahLst/>
              <a:cxnLst/>
              <a:rect l="0" t="0" r="0" b="0"/>
              <a:pathLst>
                <a:path w="840" h="780">
                  <a:moveTo>
                    <a:pt x="60" y="504"/>
                  </a:moveTo>
                  <a:cubicBezTo>
                    <a:pt x="41" y="506"/>
                    <a:pt x="23" y="500"/>
                    <a:pt x="7" y="487"/>
                  </a:cubicBezTo>
                  <a:moveTo>
                    <a:pt x="106" y="685"/>
                  </a:moveTo>
                  <a:cubicBezTo>
                    <a:pt x="99" y="689"/>
                    <a:pt x="91" y="692"/>
                    <a:pt x="83" y="693"/>
                  </a:cubicBezTo>
                  <a:moveTo>
                    <a:pt x="305" y="773"/>
                  </a:moveTo>
                  <a:cubicBezTo>
                    <a:pt x="300" y="761"/>
                    <a:pt x="295" y="749"/>
                    <a:pt x="291" y="736"/>
                  </a:cubicBezTo>
                  <a:moveTo>
                    <a:pt x="563" y="682"/>
                  </a:moveTo>
                  <a:cubicBezTo>
                    <a:pt x="562" y="696"/>
                    <a:pt x="560" y="709"/>
                    <a:pt x="557" y="722"/>
                  </a:cubicBezTo>
                  <a:moveTo>
                    <a:pt x="673" y="436"/>
                  </a:moveTo>
                  <a:cubicBezTo>
                    <a:pt x="715" y="464"/>
                    <a:pt x="741" y="522"/>
                    <a:pt x="741" y="585"/>
                  </a:cubicBezTo>
                  <a:moveTo>
                    <a:pt x="833" y="278"/>
                  </a:moveTo>
                  <a:cubicBezTo>
                    <a:pt x="826" y="300"/>
                    <a:pt x="816" y="319"/>
                    <a:pt x="803" y="334"/>
                  </a:cubicBezTo>
                  <a:moveTo>
                    <a:pt x="760" y="71"/>
                  </a:moveTo>
                  <a:cubicBezTo>
                    <a:pt x="762" y="80"/>
                    <a:pt x="762" y="89"/>
                    <a:pt x="762" y="98"/>
                  </a:cubicBezTo>
                  <a:moveTo>
                    <a:pt x="568" y="41"/>
                  </a:moveTo>
                  <a:cubicBezTo>
                    <a:pt x="572" y="28"/>
                    <a:pt x="577" y="17"/>
                    <a:pt x="583" y="7"/>
                  </a:cubicBezTo>
                  <a:moveTo>
                    <a:pt x="423" y="57"/>
                  </a:moveTo>
                  <a:cubicBezTo>
                    <a:pt x="425" y="46"/>
                    <a:pt x="427" y="37"/>
                    <a:pt x="431" y="28"/>
                  </a:cubicBezTo>
                  <a:moveTo>
                    <a:pt x="254" y="66"/>
                  </a:moveTo>
                  <a:cubicBezTo>
                    <a:pt x="263" y="74"/>
                    <a:pt x="273" y="84"/>
                    <a:pt x="281" y="94"/>
                  </a:cubicBezTo>
                  <a:moveTo>
                    <a:pt x="48" y="287"/>
                  </a:moveTo>
                  <a:cubicBezTo>
                    <a:pt x="46" y="277"/>
                    <a:pt x="44" y="268"/>
                    <a:pt x="43" y="25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66" name="textbox 1666"/>
            <p:cNvSpPr/>
            <p:nvPr/>
          </p:nvSpPr>
          <p:spPr>
            <a:xfrm>
              <a:off x="-12700" y="-12700"/>
              <a:ext cx="559434" cy="60388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1000"/>
                </a:lnSpc>
              </a:pPr>
              <a:endParaRPr sz="9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236220" algn="l" rtl="0" eaLnBrk="0">
                <a:lnSpc>
                  <a:spcPct val="98000"/>
                </a:lnSpc>
                <a:spcBef>
                  <a:spcPts val="5"/>
                </a:spcBef>
              </a:pPr>
              <a:r>
                <a:rPr sz="27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!</a:t>
              </a:r>
              <a:endParaRPr sz="27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1668" name="path 1668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70" name="textbox 1670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72" name="textbox 1672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674" name="picture 16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826972" y="3363093"/>
            <a:ext cx="214613" cy="163202"/>
          </a:xfrm>
          <a:prstGeom prst="rect">
            <a:avLst/>
          </a:prstGeom>
        </p:spPr>
      </p:pic>
      <p:pic>
        <p:nvPicPr>
          <p:cNvPr id="1676" name="picture 16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760440" y="3366048"/>
            <a:ext cx="214612" cy="163202"/>
          </a:xfrm>
          <a:prstGeom prst="rect">
            <a:avLst/>
          </a:prstGeom>
        </p:spPr>
      </p:pic>
      <p:pic>
        <p:nvPicPr>
          <p:cNvPr id="1678" name="picture 16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268736" y="2801460"/>
            <a:ext cx="264107" cy="70030"/>
          </a:xfrm>
          <a:prstGeom prst="rect">
            <a:avLst/>
          </a:prstGeom>
        </p:spPr>
      </p:pic>
      <p:sp>
        <p:nvSpPr>
          <p:cNvPr id="1680" name="path 1680"/>
          <p:cNvSpPr/>
          <p:nvPr/>
        </p:nvSpPr>
        <p:spPr>
          <a:xfrm>
            <a:off x="7733030" y="3054223"/>
            <a:ext cx="95250" cy="95250"/>
          </a:xfrm>
          <a:custGeom>
            <a:avLst/>
            <a:gdLst/>
            <a:ahLst/>
            <a:cxnLst/>
            <a:rect l="0" t="0" r="0" b="0"/>
            <a:pathLst>
              <a:path w="150" h="150">
                <a:moveTo>
                  <a:pt x="150" y="75"/>
                </a:moveTo>
                <a:cubicBezTo>
                  <a:pt x="150" y="116"/>
                  <a:pt x="116" y="150"/>
                  <a:pt x="74" y="150"/>
                </a:cubicBezTo>
                <a:cubicBezTo>
                  <a:pt x="33" y="150"/>
                  <a:pt x="0" y="116"/>
                  <a:pt x="0" y="75"/>
                </a:cubicBezTo>
                <a:cubicBezTo>
                  <a:pt x="0" y="33"/>
                  <a:pt x="33" y="0"/>
                  <a:pt x="74" y="0"/>
                </a:cubicBezTo>
                <a:cubicBezTo>
                  <a:pt x="116" y="0"/>
                  <a:pt x="150" y="33"/>
                  <a:pt x="150" y="75"/>
                </a:cubicBezTo>
              </a:path>
            </a:pathLst>
          </a:custGeom>
          <a:solidFill>
            <a:srgbClr val="F01EE6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82" name="path 1682"/>
          <p:cNvSpPr/>
          <p:nvPr/>
        </p:nvSpPr>
        <p:spPr>
          <a:xfrm>
            <a:off x="7728267" y="3049460"/>
            <a:ext cx="104775" cy="104775"/>
          </a:xfrm>
          <a:custGeom>
            <a:avLst/>
            <a:gdLst/>
            <a:ahLst/>
            <a:cxnLst/>
            <a:rect l="0" t="0" r="0" b="0"/>
            <a:pathLst>
              <a:path w="165" h="165">
                <a:moveTo>
                  <a:pt x="157" y="82"/>
                </a:moveTo>
                <a:cubicBezTo>
                  <a:pt x="157" y="123"/>
                  <a:pt x="123" y="157"/>
                  <a:pt x="82" y="157"/>
                </a:cubicBezTo>
                <a:cubicBezTo>
                  <a:pt x="41" y="157"/>
                  <a:pt x="7" y="123"/>
                  <a:pt x="7" y="82"/>
                </a:cubicBezTo>
                <a:cubicBezTo>
                  <a:pt x="7" y="41"/>
                  <a:pt x="41" y="7"/>
                  <a:pt x="82" y="7"/>
                </a:cubicBezTo>
                <a:cubicBezTo>
                  <a:pt x="123" y="7"/>
                  <a:pt x="157" y="41"/>
                  <a:pt x="157" y="82"/>
                </a:cubicBez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84" name="path 1684"/>
          <p:cNvSpPr/>
          <p:nvPr/>
        </p:nvSpPr>
        <p:spPr>
          <a:xfrm>
            <a:off x="7930578" y="2997644"/>
            <a:ext cx="73025" cy="73025"/>
          </a:xfrm>
          <a:custGeom>
            <a:avLst/>
            <a:gdLst/>
            <a:ahLst/>
            <a:cxnLst/>
            <a:rect l="0" t="0" r="0" b="0"/>
            <a:pathLst>
              <a:path w="115" h="115">
                <a:moveTo>
                  <a:pt x="107" y="57"/>
                </a:moveTo>
                <a:cubicBezTo>
                  <a:pt x="107" y="85"/>
                  <a:pt x="85" y="107"/>
                  <a:pt x="57" y="107"/>
                </a:cubicBezTo>
                <a:cubicBezTo>
                  <a:pt x="29" y="107"/>
                  <a:pt x="7" y="85"/>
                  <a:pt x="7" y="57"/>
                </a:cubicBezTo>
                <a:cubicBezTo>
                  <a:pt x="7" y="29"/>
                  <a:pt x="29" y="7"/>
                  <a:pt x="57" y="7"/>
                </a:cubicBezTo>
                <a:cubicBezTo>
                  <a:pt x="85" y="7"/>
                  <a:pt x="107" y="29"/>
                  <a:pt x="107" y="57"/>
                </a:cubicBez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86" name="path 1686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picture 16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690" name="picture 16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692" name="textbox 1692"/>
          <p:cNvSpPr/>
          <p:nvPr/>
        </p:nvSpPr>
        <p:spPr>
          <a:xfrm>
            <a:off x="768273" y="2999841"/>
            <a:ext cx="6414770" cy="6477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描述上下文无关文法的句型推导的直观工具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773170" algn="l" rtl="0" eaLnBrk="0">
              <a:lnSpc>
                <a:spcPct val="94000"/>
              </a:lnSpc>
              <a:spcBef>
                <a:spcPts val="80"/>
              </a:spcBef>
            </a:pP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——</a:t>
            </a: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语法树（推导树）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94" name="textbox 1694"/>
          <p:cNvSpPr/>
          <p:nvPr/>
        </p:nvSpPr>
        <p:spPr>
          <a:xfrm>
            <a:off x="723772" y="2363952"/>
            <a:ext cx="6573519" cy="3276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该文法定义了由变量、</a:t>
            </a:r>
            <a:r>
              <a:rPr sz="2100" kern="0" spc="-3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、*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100" kern="0" spc="-4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(、) 组成的算术表达式。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96" name="textbox 1696"/>
          <p:cNvSpPr/>
          <p:nvPr/>
        </p:nvSpPr>
        <p:spPr>
          <a:xfrm>
            <a:off x="477592" y="469220"/>
            <a:ext cx="4876165" cy="4387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2700" kern="0" spc="7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2.5 上下文无关文法及其语法树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98" name="textbox 1698"/>
          <p:cNvSpPr/>
          <p:nvPr/>
        </p:nvSpPr>
        <p:spPr>
          <a:xfrm>
            <a:off x="1493519" y="1711452"/>
            <a:ext cx="3676015" cy="416559"/>
          </a:xfrm>
          <a:prstGeom prst="rect">
            <a:avLst/>
          </a:prstGeom>
          <a:solidFill>
            <a:srgbClr val="CC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410" algn="l" rtl="0" eaLnBrk="0">
              <a:lnSpc>
                <a:spcPct val="90000"/>
              </a:lnSpc>
              <a:spcBef>
                <a:spcPts val="0"/>
              </a:spcBef>
            </a:pP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G[E]：</a:t>
            </a:r>
            <a:r>
              <a:rPr sz="2100" kern="0" spc="-4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E→</a:t>
            </a:r>
            <a:r>
              <a:rPr sz="2100" kern="0" spc="-4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E+E</a:t>
            </a:r>
            <a:r>
              <a:rPr sz="2100" kern="0" spc="1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|</a:t>
            </a:r>
            <a:r>
              <a:rPr sz="2100" kern="0" spc="2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E*E</a:t>
            </a:r>
            <a:r>
              <a:rPr sz="2100" kern="0" spc="1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|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(E)</a:t>
            </a:r>
            <a:r>
              <a:rPr sz="2100" kern="0" spc="1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|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00" name="textbox 1700"/>
          <p:cNvSpPr/>
          <p:nvPr/>
        </p:nvSpPr>
        <p:spPr>
          <a:xfrm>
            <a:off x="782429" y="1229214"/>
            <a:ext cx="4758054" cy="3359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100" i="1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CFG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有足够的能力描述语言的语法结构。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02" name="picture 17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704" name="textbox 1704"/>
          <p:cNvSpPr/>
          <p:nvPr/>
        </p:nvSpPr>
        <p:spPr>
          <a:xfrm>
            <a:off x="7940954" y="2268169"/>
            <a:ext cx="760730" cy="672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240"/>
              </a:lnSpc>
            </a:pPr>
            <a:r>
              <a:rPr sz="2700" kern="0" spc="-50" baseline="14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r>
              <a:rPr sz="1800" kern="0" spc="3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700" kern="0" spc="-50" baseline="-9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*</a:t>
            </a:r>
            <a:r>
              <a:rPr sz="1700" kern="0" spc="2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7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4630" algn="l" rtl="0" eaLnBrk="0">
              <a:lnSpc>
                <a:spcPct val="96000"/>
              </a:lnSpc>
              <a:spcBef>
                <a:spcPts val="5"/>
              </a:spcBef>
            </a:pP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706" name="path 1706"/>
          <p:cNvSpPr/>
          <p:nvPr/>
        </p:nvSpPr>
        <p:spPr>
          <a:xfrm>
            <a:off x="8621763" y="2423160"/>
            <a:ext cx="9525" cy="192023"/>
          </a:xfrm>
          <a:custGeom>
            <a:avLst/>
            <a:gdLst/>
            <a:ahLst/>
            <a:cxnLst/>
            <a:rect l="0" t="0" r="0" b="0"/>
            <a:pathLst>
              <a:path w="15" h="302">
                <a:moveTo>
                  <a:pt x="7" y="0"/>
                </a:moveTo>
                <a:lnTo>
                  <a:pt x="7" y="302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08" name="path 1708"/>
          <p:cNvSpPr/>
          <p:nvPr/>
        </p:nvSpPr>
        <p:spPr>
          <a:xfrm>
            <a:off x="8178913" y="2430779"/>
            <a:ext cx="9525" cy="192024"/>
          </a:xfrm>
          <a:custGeom>
            <a:avLst/>
            <a:gdLst/>
            <a:ahLst/>
            <a:cxnLst/>
            <a:rect l="0" t="0" r="0" b="0"/>
            <a:pathLst>
              <a:path w="15" h="302">
                <a:moveTo>
                  <a:pt x="7" y="0"/>
                </a:moveTo>
                <a:lnTo>
                  <a:pt x="7" y="302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10" name="path 1710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12" name="textbox 1712"/>
          <p:cNvSpPr/>
          <p:nvPr/>
        </p:nvSpPr>
        <p:spPr>
          <a:xfrm>
            <a:off x="7897342" y="1884502"/>
            <a:ext cx="608965" cy="2882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+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714" name="textbox 1714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16" name="textbox 1716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718" name="picture 17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122729" y="2128075"/>
            <a:ext cx="457580" cy="120586"/>
          </a:xfrm>
          <a:prstGeom prst="rect">
            <a:avLst/>
          </a:prstGeom>
        </p:spPr>
      </p:pic>
      <p:pic>
        <p:nvPicPr>
          <p:cNvPr id="1720" name="picture 1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898701" y="1705927"/>
            <a:ext cx="457580" cy="120586"/>
          </a:xfrm>
          <a:prstGeom prst="rect">
            <a:avLst/>
          </a:prstGeom>
        </p:spPr>
      </p:pic>
      <p:sp>
        <p:nvSpPr>
          <p:cNvPr id="1722" name="textbox 1722"/>
          <p:cNvSpPr/>
          <p:nvPr/>
        </p:nvSpPr>
        <p:spPr>
          <a:xfrm>
            <a:off x="8092160" y="1500428"/>
            <a:ext cx="160654" cy="2317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5000"/>
              </a:lnSpc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724" name="path 1724"/>
          <p:cNvSpPr/>
          <p:nvPr/>
        </p:nvSpPr>
        <p:spPr>
          <a:xfrm>
            <a:off x="8122729" y="1668779"/>
            <a:ext cx="9525" cy="230124"/>
          </a:xfrm>
          <a:custGeom>
            <a:avLst/>
            <a:gdLst/>
            <a:ahLst/>
            <a:cxnLst/>
            <a:rect l="0" t="0" r="0" b="0"/>
            <a:pathLst>
              <a:path w="15" h="362">
                <a:moveTo>
                  <a:pt x="7" y="0"/>
                </a:moveTo>
                <a:lnTo>
                  <a:pt x="7" y="362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26" name="path 1726"/>
          <p:cNvSpPr/>
          <p:nvPr/>
        </p:nvSpPr>
        <p:spPr>
          <a:xfrm>
            <a:off x="8346757" y="2097023"/>
            <a:ext cx="9525" cy="230124"/>
          </a:xfrm>
          <a:custGeom>
            <a:avLst/>
            <a:gdLst/>
            <a:ahLst/>
            <a:cxnLst/>
            <a:rect l="0" t="0" r="0" b="0"/>
            <a:pathLst>
              <a:path w="15" h="362">
                <a:moveTo>
                  <a:pt x="7" y="0"/>
                </a:moveTo>
                <a:lnTo>
                  <a:pt x="7" y="362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28" name="path 1728"/>
          <p:cNvSpPr/>
          <p:nvPr/>
        </p:nvSpPr>
        <p:spPr>
          <a:xfrm>
            <a:off x="7976425" y="2017775"/>
            <a:ext cx="9525" cy="192024"/>
          </a:xfrm>
          <a:custGeom>
            <a:avLst/>
            <a:gdLst/>
            <a:ahLst/>
            <a:cxnLst/>
            <a:rect l="0" t="0" r="0" b="0"/>
            <a:pathLst>
              <a:path w="15" h="302">
                <a:moveTo>
                  <a:pt x="7" y="0"/>
                </a:moveTo>
                <a:lnTo>
                  <a:pt x="7" y="302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30" name="path 1730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textbox 1732"/>
          <p:cNvSpPr/>
          <p:nvPr/>
        </p:nvSpPr>
        <p:spPr>
          <a:xfrm>
            <a:off x="365633" y="1133405"/>
            <a:ext cx="5513704" cy="25584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1120" algn="l" rtl="0" eaLnBrk="0">
              <a:lnSpc>
                <a:spcPct val="89000"/>
              </a:lnSpc>
            </a:pP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对于文法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的任何句型，都能构造与之关联的语法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树。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1755" algn="l" rtl="0" eaLnBrk="0">
              <a:lnSpc>
                <a:spcPts val="2825"/>
              </a:lnSpc>
            </a:pP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试着画出句型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aabbaa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的语法树。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97000"/>
              </a:lnSpc>
              <a:spcBef>
                <a:spcPts val="1580"/>
              </a:spcBef>
            </a:pP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S=&gt;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aAS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aAa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aSbAa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aSbbaa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aabbaa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3000" kern="0" spc="20" baseline="7000" dirty="0">
                <a:solidFill>
                  <a:srgbClr val="007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</a:t>
            </a:r>
            <a:r>
              <a:rPr sz="3000" kern="0" spc="10" baseline="7000" dirty="0">
                <a:solidFill>
                  <a:srgbClr val="007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右推导</a:t>
            </a:r>
            <a:endParaRPr sz="3000" baseline="7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750" algn="l" rtl="0" eaLnBrk="0">
              <a:lnSpc>
                <a:spcPts val="4720"/>
              </a:lnSpc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S=&gt;aAS=&gt;aSbAS=&gt;aabAS=&gt;aabbaS=&gt;aa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bbaa  </a:t>
            </a:r>
            <a:r>
              <a:rPr sz="2000" kern="0" spc="-10" dirty="0">
                <a:solidFill>
                  <a:srgbClr val="007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最左推导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4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24915" algn="l" rtl="0" eaLnBrk="0">
              <a:lnSpc>
                <a:spcPct val="98000"/>
              </a:lnSpc>
              <a:spcBef>
                <a:spcPts val="0"/>
              </a:spcBef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每个句子都有最左推导、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最右推导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34" name="picture 17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990844" y="1718055"/>
            <a:ext cx="2913887" cy="2229611"/>
          </a:xfrm>
          <a:prstGeom prst="rect">
            <a:avLst/>
          </a:prstGeom>
        </p:spPr>
      </p:pic>
      <p:graphicFrame>
        <p:nvGraphicFramePr>
          <p:cNvPr id="1736" name="table 1736"/>
          <p:cNvGraphicFramePr>
            <a:graphicFrameLocks noGrp="1"/>
          </p:cNvGraphicFramePr>
          <p:nvPr/>
        </p:nvGraphicFramePr>
        <p:xfrm>
          <a:off x="5909881" y="1624393"/>
          <a:ext cx="2999104" cy="2327910"/>
        </p:xfrm>
        <a:graphic>
          <a:graphicData uri="http://schemas.openxmlformats.org/drawingml/2006/table">
            <a:tbl>
              <a:tblPr/>
              <a:tblGrid>
                <a:gridCol w="2999104"/>
              </a:tblGrid>
              <a:tr h="231838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38" name="table 1738"/>
          <p:cNvGraphicFramePr>
            <a:graphicFrameLocks noGrp="1"/>
          </p:cNvGraphicFramePr>
          <p:nvPr/>
        </p:nvGraphicFramePr>
        <p:xfrm>
          <a:off x="5986017" y="1713229"/>
          <a:ext cx="2922904" cy="2239010"/>
        </p:xfrm>
        <a:graphic>
          <a:graphicData uri="http://schemas.openxmlformats.org/drawingml/2006/table">
            <a:tbl>
              <a:tblPr/>
              <a:tblGrid>
                <a:gridCol w="2922904"/>
              </a:tblGrid>
              <a:tr h="222948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42875" algn="l" rtl="0" eaLnBrk="0">
                        <a:lnSpc>
                          <a:spcPts val="1820"/>
                        </a:lnSpc>
                        <a:spcBef>
                          <a:spcPts val="5"/>
                        </a:spcBef>
                      </a:pPr>
                      <a:r>
                        <a:rPr sz="15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句型</a:t>
                      </a:r>
                      <a:r>
                        <a:rPr sz="1500" kern="0" spc="-50" dirty="0">
                          <a:solidFill>
                            <a:srgbClr val="ED7D31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aabbaa</a:t>
                      </a:r>
                      <a:r>
                        <a:rPr sz="15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的语法树（推导树）</a:t>
                      </a:r>
                      <a:endParaRPr sz="15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542290" algn="l" rtl="0" eaLnBrk="0">
                        <a:lnSpc>
                          <a:spcPts val="11330"/>
                        </a:lnSpc>
                        <a:spcBef>
                          <a:spcPts val="0"/>
                        </a:spcBef>
                        <a:tabLst>
                          <a:tab pos="2275205" algn="l"/>
                        </a:tabLst>
                      </a:pPr>
                      <a:r>
                        <a:rPr sz="1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	</a:t>
                      </a: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740" name="picture 17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528802" y="2313863"/>
            <a:ext cx="1733462" cy="1438899"/>
          </a:xfrm>
          <a:prstGeom prst="rect">
            <a:avLst/>
          </a:prstGeom>
        </p:spPr>
      </p:pic>
      <p:pic>
        <p:nvPicPr>
          <p:cNvPr id="1742" name="picture 17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744" name="picture 17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746" name="textbox 1746"/>
          <p:cNvSpPr/>
          <p:nvPr/>
        </p:nvSpPr>
        <p:spPr>
          <a:xfrm>
            <a:off x="2773426" y="63754"/>
            <a:ext cx="1989454" cy="828039"/>
          </a:xfrm>
          <a:prstGeom prst="roundRect">
            <a:avLst>
              <a:gd name="adj" fmla="val 3849"/>
            </a:avLst>
          </a:prstGeom>
          <a:noFill/>
          <a:ln w="25400" cap="flat">
            <a:solidFill>
              <a:srgbClr val="ED7D31"/>
            </a:solidFill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2235" algn="l" rtl="0" eaLnBrk="0">
              <a:lnSpc>
                <a:spcPct val="92000"/>
              </a:lnSpc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G[S]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08585" algn="l" rtl="0" eaLnBrk="0">
              <a:lnSpc>
                <a:spcPct val="78000"/>
              </a:lnSpc>
              <a:spcBef>
                <a:spcPts val="390"/>
              </a:spcBef>
            </a:pP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</a:t>
            </a: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aAS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6520" algn="l" rtl="0" eaLnBrk="0">
              <a:lnSpc>
                <a:spcPct val="77000"/>
              </a:lnSpc>
              <a:spcBef>
                <a:spcPts val="475"/>
              </a:spcBef>
            </a:pP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→</a:t>
            </a:r>
            <a:r>
              <a:rPr sz="18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SbA |</a:t>
            </a:r>
            <a:r>
              <a:rPr sz="18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SS</a:t>
            </a:r>
            <a:r>
              <a:rPr sz="18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 ba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748" name="textbox 1748"/>
          <p:cNvSpPr/>
          <p:nvPr/>
        </p:nvSpPr>
        <p:spPr>
          <a:xfrm>
            <a:off x="1578076" y="4074972"/>
            <a:ext cx="2994025" cy="292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句子既是左句型，又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是右句型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50" name="textbox 1750"/>
          <p:cNvSpPr/>
          <p:nvPr/>
        </p:nvSpPr>
        <p:spPr>
          <a:xfrm>
            <a:off x="427736" y="455168"/>
            <a:ext cx="1162685" cy="4724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3000" kern="0" spc="-2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语法树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52" name="picture 17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754" name="path 1754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56" name="textbox 1756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58" name="textbox 1758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60" name="path 1760"/>
          <p:cNvSpPr/>
          <p:nvPr/>
        </p:nvSpPr>
        <p:spPr>
          <a:xfrm>
            <a:off x="3095244" y="3700271"/>
            <a:ext cx="214884" cy="286511"/>
          </a:xfrm>
          <a:custGeom>
            <a:avLst/>
            <a:gdLst/>
            <a:ahLst/>
            <a:cxnLst/>
            <a:rect l="0" t="0" r="0" b="0"/>
            <a:pathLst>
              <a:path w="338" h="451">
                <a:moveTo>
                  <a:pt x="0" y="281"/>
                </a:moveTo>
                <a:lnTo>
                  <a:pt x="84" y="281"/>
                </a:lnTo>
                <a:lnTo>
                  <a:pt x="84" y="0"/>
                </a:lnTo>
                <a:lnTo>
                  <a:pt x="253" y="0"/>
                </a:lnTo>
                <a:lnTo>
                  <a:pt x="253" y="281"/>
                </a:lnTo>
                <a:lnTo>
                  <a:pt x="338" y="281"/>
                </a:lnTo>
                <a:lnTo>
                  <a:pt x="169" y="451"/>
                </a:lnTo>
                <a:lnTo>
                  <a:pt x="0" y="281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62" name="path 1762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4" name="picture 17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766" name="picture 17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graphicFrame>
        <p:nvGraphicFramePr>
          <p:cNvPr id="1768" name="table 1768"/>
          <p:cNvGraphicFramePr>
            <a:graphicFrameLocks noGrp="1"/>
          </p:cNvGraphicFramePr>
          <p:nvPr/>
        </p:nvGraphicFramePr>
        <p:xfrm>
          <a:off x="1426210" y="2630170"/>
          <a:ext cx="1844039" cy="1226819"/>
        </p:xfrm>
        <a:graphic>
          <a:graphicData uri="http://schemas.openxmlformats.org/drawingml/2006/table">
            <a:tbl>
              <a:tblPr/>
              <a:tblGrid>
                <a:gridCol w="1844039"/>
              </a:tblGrid>
              <a:tr h="121411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5410" algn="l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G[E]: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386080" indent="635" algn="l" rtl="0" eaLnBrk="0">
                        <a:lnSpc>
                          <a:spcPct val="93000"/>
                        </a:lnSpc>
                        <a:spcBef>
                          <a:spcPts val="425"/>
                        </a:spcBef>
                      </a:pP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E</a:t>
                      </a:r>
                      <a:r>
                        <a:rPr sz="18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→ E+T</a:t>
                      </a:r>
                      <a:r>
                        <a:rPr sz="18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8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T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   </a:t>
                      </a:r>
                      <a:r>
                        <a:rPr sz="18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T →</a:t>
                      </a:r>
                      <a:r>
                        <a:rPr sz="18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T*F</a:t>
                      </a:r>
                      <a:r>
                        <a:rPr sz="18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8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F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    </a:t>
                      </a:r>
                      <a:r>
                        <a:rPr sz="18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F</a:t>
                      </a:r>
                      <a:r>
                        <a:rPr sz="18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→</a:t>
                      </a:r>
                      <a:r>
                        <a:rPr sz="18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(E)</a:t>
                      </a:r>
                      <a:r>
                        <a:rPr sz="18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8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i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70" name="textbox 1770"/>
          <p:cNvSpPr/>
          <p:nvPr/>
        </p:nvSpPr>
        <p:spPr>
          <a:xfrm>
            <a:off x="667385" y="1942896"/>
            <a:ext cx="4245609" cy="292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是否每个句型都有最左推导或最右推导呢？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72" name="picture 17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284749" y="1388364"/>
            <a:ext cx="890285" cy="992123"/>
          </a:xfrm>
          <a:prstGeom prst="rect">
            <a:avLst/>
          </a:prstGeom>
        </p:spPr>
      </p:pic>
      <p:sp>
        <p:nvSpPr>
          <p:cNvPr id="1774" name="textbox 1774"/>
          <p:cNvSpPr/>
          <p:nvPr/>
        </p:nvSpPr>
        <p:spPr>
          <a:xfrm>
            <a:off x="3628273" y="2942745"/>
            <a:ext cx="3308350" cy="3181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E=&gt; E+T =&gt; T+T =&gt; T*F+T =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776" name="textbox 1776"/>
          <p:cNvSpPr/>
          <p:nvPr/>
        </p:nvSpPr>
        <p:spPr>
          <a:xfrm>
            <a:off x="738636" y="1168711"/>
            <a:ext cx="2994025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句子既是左句型，又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是右句型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78" name="textbox 1778"/>
          <p:cNvSpPr/>
          <p:nvPr/>
        </p:nvSpPr>
        <p:spPr>
          <a:xfrm>
            <a:off x="6870334" y="3490853"/>
            <a:ext cx="1036319" cy="4984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10160" algn="l" rtl="0" eaLnBrk="0">
              <a:lnSpc>
                <a:spcPct val="103000"/>
              </a:lnSpc>
            </a:pPr>
            <a:r>
              <a:rPr sz="1500" b="1" kern="0" spc="6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既非左句型</a:t>
            </a:r>
            <a:r>
              <a:rPr sz="1500" kern="0" spc="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500" b="1" kern="0" spc="7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又非右句型</a:t>
            </a:r>
            <a:endParaRPr sz="15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780" name="picture 17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782" name="textbox 1782"/>
          <p:cNvSpPr/>
          <p:nvPr/>
        </p:nvSpPr>
        <p:spPr>
          <a:xfrm>
            <a:off x="6925309" y="2813558"/>
            <a:ext cx="874394" cy="440055"/>
          </a:xfrm>
          <a:prstGeom prst="roundRect">
            <a:avLst>
              <a:gd name="adj" fmla="val 20328"/>
            </a:avLst>
          </a:prstGeom>
          <a:noFill/>
          <a:ln w="19050" cap="flat">
            <a:solidFill>
              <a:srgbClr val="FF0000"/>
            </a:solidFill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8100" algn="l" rtl="0" eaLnBrk="0">
              <a:lnSpc>
                <a:spcPct val="96000"/>
              </a:lnSpc>
              <a:spcBef>
                <a:spcPts val="5"/>
              </a:spcBef>
            </a:pP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T*</a:t>
            </a:r>
            <a:r>
              <a:rPr sz="2000" b="1" kern="0" spc="-2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+T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784" name="textbox 1784"/>
          <p:cNvSpPr/>
          <p:nvPr/>
        </p:nvSpPr>
        <p:spPr>
          <a:xfrm>
            <a:off x="434441" y="473456"/>
            <a:ext cx="781684" cy="4800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9000"/>
              </a:lnSpc>
            </a:pPr>
            <a:r>
              <a:rPr sz="3000" kern="0" spc="-2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句型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86" name="path 1786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88" name="textbox 1788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90" name="textbox 1790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92" name="path 1792"/>
          <p:cNvSpPr/>
          <p:nvPr/>
        </p:nvSpPr>
        <p:spPr>
          <a:xfrm>
            <a:off x="2162555" y="1540764"/>
            <a:ext cx="213360" cy="288035"/>
          </a:xfrm>
          <a:custGeom>
            <a:avLst/>
            <a:gdLst/>
            <a:ahLst/>
            <a:cxnLst/>
            <a:rect l="0" t="0" r="0" b="0"/>
            <a:pathLst>
              <a:path w="336" h="453">
                <a:moveTo>
                  <a:pt x="0" y="285"/>
                </a:moveTo>
                <a:lnTo>
                  <a:pt x="83" y="285"/>
                </a:lnTo>
                <a:lnTo>
                  <a:pt x="83" y="0"/>
                </a:lnTo>
                <a:lnTo>
                  <a:pt x="252" y="0"/>
                </a:lnTo>
                <a:lnTo>
                  <a:pt x="252" y="285"/>
                </a:lnTo>
                <a:lnTo>
                  <a:pt x="336" y="285"/>
                </a:lnTo>
                <a:lnTo>
                  <a:pt x="168" y="453"/>
                </a:lnTo>
                <a:lnTo>
                  <a:pt x="0" y="285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94" name="path 1794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394460" y="1888235"/>
            <a:ext cx="6792467" cy="1507236"/>
          </a:xfrm>
          <a:prstGeom prst="rect">
            <a:avLst/>
          </a:prstGeom>
        </p:spPr>
      </p:pic>
      <p:graphicFrame>
        <p:nvGraphicFramePr>
          <p:cNvPr id="112" name="table 112"/>
          <p:cNvGraphicFramePr>
            <a:graphicFrameLocks noGrp="1"/>
          </p:cNvGraphicFramePr>
          <p:nvPr/>
        </p:nvGraphicFramePr>
        <p:xfrm>
          <a:off x="1391285" y="1885060"/>
          <a:ext cx="6798309" cy="1513204"/>
        </p:xfrm>
        <a:graphic>
          <a:graphicData uri="http://schemas.openxmlformats.org/drawingml/2006/table">
            <a:tbl>
              <a:tblPr/>
              <a:tblGrid>
                <a:gridCol w="6798309"/>
              </a:tblGrid>
              <a:tr h="150685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7950" algn="l" rtl="0" eaLnBrk="0">
                        <a:lnSpc>
                          <a:spcPct val="95000"/>
                        </a:lnSpc>
                      </a:pPr>
                      <a:r>
                        <a:rPr sz="1800" b="1" kern="0" spc="-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如何定义句子的合法性？</a:t>
                      </a:r>
                      <a:endParaRPr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452120" algn="l" rtl="0" eaLnBrk="0">
                        <a:lnSpc>
                          <a:spcPct val="95000"/>
                        </a:lnSpc>
                        <a:spcBef>
                          <a:spcPts val="1035"/>
                        </a:spcBef>
                        <a:tabLst>
                          <a:tab pos="587375" algn="l"/>
                        </a:tabLst>
                      </a:pP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	</a:t>
                      </a:r>
                      <a:r>
                        <a:rPr sz="1500" kern="0" spc="2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有穷语言：只需逐一列举句子</a:t>
                      </a:r>
                      <a:endParaRPr sz="15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03580" indent="-251460" algn="l" rtl="0" eaLnBrk="0">
                        <a:lnSpc>
                          <a:spcPct val="122000"/>
                        </a:lnSpc>
                        <a:tabLst>
                          <a:tab pos="587375" algn="l"/>
                        </a:tabLst>
                      </a:pP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	</a:t>
                      </a:r>
                      <a:r>
                        <a:rPr sz="15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无穷语言：使用文法定义句子的结构，用适当条数的规则把语言的全</a:t>
                      </a: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部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</a:t>
                      </a:r>
                      <a:r>
                        <a:rPr sz="15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句子描述出来。</a:t>
                      </a:r>
                      <a:endParaRPr sz="15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4" name="picture 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843405" y="2799143"/>
            <a:ext cx="136016" cy="124586"/>
          </a:xfrm>
          <a:prstGeom prst="rect">
            <a:avLst/>
          </a:prstGeom>
        </p:spPr>
      </p:pic>
      <p:pic>
        <p:nvPicPr>
          <p:cNvPr id="116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43427" y="2455625"/>
            <a:ext cx="136234" cy="124786"/>
          </a:xfrm>
          <a:prstGeom prst="rect">
            <a:avLst/>
          </a:prstGeom>
        </p:spPr>
      </p:pic>
      <p:pic>
        <p:nvPicPr>
          <p:cNvPr id="118" name="picture 1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20" name="picture 1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22" name="textbox 122"/>
          <p:cNvSpPr/>
          <p:nvPr/>
        </p:nvSpPr>
        <p:spPr>
          <a:xfrm>
            <a:off x="377215" y="488950"/>
            <a:ext cx="3067685" cy="4711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文法的非形式定义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4" name="textbox 124"/>
          <p:cNvSpPr/>
          <p:nvPr/>
        </p:nvSpPr>
        <p:spPr>
          <a:xfrm>
            <a:off x="1076655" y="1267561"/>
            <a:ext cx="3088639" cy="3365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句子：“我是大学生。”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6" name="picture 1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28" name="path 128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0" name="textbox 130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2" name="textbox 132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4" name="path 134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6" name="picture 17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798" name="picture 17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graphicFrame>
        <p:nvGraphicFramePr>
          <p:cNvPr id="1800" name="table 1800"/>
          <p:cNvGraphicFramePr>
            <a:graphicFrameLocks noGrp="1"/>
          </p:cNvGraphicFramePr>
          <p:nvPr/>
        </p:nvGraphicFramePr>
        <p:xfrm>
          <a:off x="4443729" y="2268982"/>
          <a:ext cx="4429125" cy="885825"/>
        </p:xfrm>
        <a:graphic>
          <a:graphicData uri="http://schemas.openxmlformats.org/drawingml/2006/table">
            <a:tbl>
              <a:tblPr/>
              <a:tblGrid>
                <a:gridCol w="4429125"/>
              </a:tblGrid>
              <a:tr h="8731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0330" algn="l" rtl="0" eaLnBrk="0">
                        <a:lnSpc>
                          <a:spcPct val="97000"/>
                        </a:lnSpc>
                        <a:spcBef>
                          <a:spcPts val="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分析句子</a:t>
                      </a:r>
                      <a:r>
                        <a:rPr sz="1800" kern="0" spc="4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i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＋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i</a:t>
                      </a:r>
                      <a:r>
                        <a:rPr sz="18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* i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1600" algn="l" rtl="0" eaLnBrk="0">
                        <a:lnSpc>
                          <a:spcPct val="97000"/>
                        </a:lnSpc>
                      </a:pP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给出两种不同的规范推导，并画出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语法树</a:t>
                      </a:r>
                      <a:endParaRPr sz="18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02" name="textbox 1802"/>
          <p:cNvSpPr/>
          <p:nvPr/>
        </p:nvSpPr>
        <p:spPr>
          <a:xfrm>
            <a:off x="404647" y="506984"/>
            <a:ext cx="7609205" cy="4838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tabLst>
                <a:tab pos="7595235" algn="l"/>
              </a:tabLst>
            </a:pPr>
            <a:r>
              <a:rPr sz="3000" u="sng" kern="0" spc="-2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文法二义性</a:t>
            </a:r>
            <a:r>
              <a:rPr sz="3000" u="sng" kern="0" spc="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04" name="textbox 1804"/>
          <p:cNvSpPr/>
          <p:nvPr/>
        </p:nvSpPr>
        <p:spPr>
          <a:xfrm>
            <a:off x="1285624" y="1175689"/>
            <a:ext cx="5389245" cy="6216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635" algn="l" rtl="0" eaLnBrk="0">
              <a:lnSpc>
                <a:spcPct val="109000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若一个文法的某句子存在两个不同的</a:t>
            </a:r>
            <a:r>
              <a:rPr sz="1800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最右</a:t>
            </a:r>
            <a:r>
              <a:rPr sz="1800" kern="0" spc="-1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1800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最左</a:t>
            </a:r>
            <a:r>
              <a:rPr sz="1800" kern="0" spc="-2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r>
              <a:rPr sz="1800" kern="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推导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则该文法是</a:t>
            </a:r>
            <a:r>
              <a:rPr sz="1800" kern="0" spc="-20" dirty="0">
                <a:solidFill>
                  <a:srgbClr val="33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二义性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的，否则是无二义性的。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06" name="textbox 1806"/>
          <p:cNvSpPr/>
          <p:nvPr/>
        </p:nvSpPr>
        <p:spPr>
          <a:xfrm>
            <a:off x="1274584" y="2314206"/>
            <a:ext cx="2432050" cy="7956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algn="l" rtl="0" eaLnBrk="0">
              <a:lnSpc>
                <a:spcPct val="93000"/>
              </a:lnSpc>
            </a:pP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G[E]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sz="2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rtl="0" eaLnBrk="0">
              <a:lnSpc>
                <a:spcPct val="102000"/>
              </a:lnSpc>
            </a:pP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9000"/>
              </a:lnSpc>
            </a:pP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E→ E+E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 E*E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(E)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808" name="picture 18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810" name="textbox 1810"/>
          <p:cNvSpPr/>
          <p:nvPr/>
        </p:nvSpPr>
        <p:spPr>
          <a:xfrm>
            <a:off x="412242" y="1177290"/>
            <a:ext cx="666115" cy="353695"/>
          </a:xfrm>
          <a:prstGeom prst="roundRect">
            <a:avLst>
              <a:gd name="adj" fmla="val 26578"/>
            </a:avLst>
          </a:prstGeom>
          <a:solidFill>
            <a:srgbClr val="ED7D31">
              <a:alpha val="100000"/>
            </a:srgbClr>
          </a:solidFill>
          <a:ln w="19050" cap="flat">
            <a:solidFill>
              <a:srgbClr val="FFFFFF"/>
            </a:solidFill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2870" algn="l" rtl="0" eaLnBrk="0">
              <a:lnSpc>
                <a:spcPts val="1855"/>
              </a:lnSpc>
              <a:spcBef>
                <a:spcPts val="0"/>
              </a:spcBef>
            </a:pPr>
            <a:r>
              <a:rPr sz="1500" kern="0" spc="8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</a:t>
            </a:r>
            <a:endParaRPr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12" name="textbox 1812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14" name="textbox 1814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16" name="path 1816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8" name="picture 18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820" name="picture 18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822" name="rect 1822"/>
          <p:cNvSpPr/>
          <p:nvPr/>
        </p:nvSpPr>
        <p:spPr>
          <a:xfrm>
            <a:off x="4152138" y="614934"/>
            <a:ext cx="4924043" cy="342900"/>
          </a:xfrm>
          <a:prstGeom prst="rect">
            <a:avLst/>
          </a:prstGeom>
          <a:solidFill>
            <a:srgbClr val="70AD4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24" name="rect 1824"/>
          <p:cNvSpPr/>
          <p:nvPr/>
        </p:nvSpPr>
        <p:spPr>
          <a:xfrm>
            <a:off x="4142613" y="605409"/>
            <a:ext cx="4943093" cy="361950"/>
          </a:xfrm>
          <a:prstGeom prst="rect">
            <a:avLst/>
          </a:prstGeom>
          <a:solidFill>
            <a:srgbClr val="70AD4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26" name="textbox 1826"/>
          <p:cNvSpPr/>
          <p:nvPr/>
        </p:nvSpPr>
        <p:spPr>
          <a:xfrm>
            <a:off x="392275" y="505591"/>
            <a:ext cx="8706484" cy="4514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30000"/>
              </a:lnSpc>
            </a:pPr>
            <a:r>
              <a:rPr sz="3200" u="sng" kern="0" spc="-10" baseline="2900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G[E]</a:t>
            </a:r>
            <a:r>
              <a:rPr sz="2000" u="sng" kern="0" spc="-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200" u="sng" kern="0" spc="-10" baseline="2900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3200" u="sng" kern="0" spc="-10" baseline="2900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E→</a:t>
            </a:r>
            <a:r>
              <a:rPr sz="2000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200" u="sng" kern="0" spc="-10" baseline="2900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E+E</a:t>
            </a:r>
            <a:r>
              <a:rPr sz="2000" u="sng" kern="0" spc="19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200" u="sng" kern="0" spc="-10" baseline="2900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2000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200" u="sng" kern="0" spc="-10" baseline="2900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r>
              <a:rPr sz="3200" u="sng" kern="0" spc="-20" baseline="2900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*E</a:t>
            </a:r>
            <a:r>
              <a:rPr sz="2000" u="sng" kern="0" spc="18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200" u="sng" kern="0" spc="-20" baseline="2900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2000" u="sng" kern="0" spc="12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200" u="sng" kern="0" spc="-20" baseline="2900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(E)</a:t>
            </a:r>
            <a:r>
              <a:rPr sz="2000" u="sng" kern="0" spc="19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200" u="sng" kern="0" spc="-20" baseline="2900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2000" u="sng" kern="0" spc="-2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200" u="sng" kern="0" spc="-20" baseline="2900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2000" u="sng" kern="0" spc="-2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</a:t>
            </a:r>
            <a:r>
              <a:rPr sz="1800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两种不同的推导生成了两棵结构不同的语法树   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28" name="textbox 1828"/>
          <p:cNvSpPr/>
          <p:nvPr/>
        </p:nvSpPr>
        <p:spPr>
          <a:xfrm>
            <a:off x="392303" y="1240586"/>
            <a:ext cx="4693920" cy="2749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1000"/>
              </a:lnSpc>
            </a:pPr>
            <a:r>
              <a:rPr sz="1800" kern="0" spc="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(1)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E=&gt;E+E=&gt;E+E*E=&gt;E+E*i=&gt;E+i*i=&gt; i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＋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  * i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830" name="textbox 1830"/>
          <p:cNvSpPr/>
          <p:nvPr/>
        </p:nvSpPr>
        <p:spPr>
          <a:xfrm>
            <a:off x="4546447" y="1949881"/>
            <a:ext cx="4277359" cy="2749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1000"/>
              </a:lnSpc>
            </a:pPr>
            <a:r>
              <a:rPr sz="1800" kern="0" spc="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(2)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E=&gt;E*E=&gt;E*i=&gt;E+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E*i=&gt;E+i*i=&gt; i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＋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18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* i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832" name="textbox 1832"/>
          <p:cNvSpPr/>
          <p:nvPr/>
        </p:nvSpPr>
        <p:spPr>
          <a:xfrm>
            <a:off x="2134269" y="2947138"/>
            <a:ext cx="968375" cy="7962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050" algn="l" rtl="0" eaLnBrk="0">
              <a:lnSpc>
                <a:spcPts val="2455"/>
              </a:lnSpc>
            </a:pPr>
            <a:r>
              <a:rPr sz="2700" kern="0" spc="-50" baseline="1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700" kern="0" spc="-50" baseline="-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*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700" kern="0" spc="-50" baseline="1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endParaRPr sz="2700" baseline="13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6000"/>
              </a:lnSpc>
            </a:pP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834" name="textbox 1834"/>
          <p:cNvSpPr/>
          <p:nvPr/>
        </p:nvSpPr>
        <p:spPr>
          <a:xfrm>
            <a:off x="5906795" y="3514648"/>
            <a:ext cx="967739" cy="7956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050" algn="l" rtl="0" eaLnBrk="0">
              <a:lnSpc>
                <a:spcPts val="2450"/>
              </a:lnSpc>
            </a:pPr>
            <a:r>
              <a:rPr sz="2700" kern="0" spc="-20" baseline="14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700" kern="0" spc="-20" baseline="-2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+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700" kern="0" spc="-20" baseline="14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endParaRPr sz="2700" baseline="14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6000"/>
              </a:lnSpc>
            </a:pP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836" name="picture 18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pic>
        <p:nvPicPr>
          <p:cNvPr id="1838" name="picture 18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766125" y="1929383"/>
            <a:ext cx="809625" cy="344043"/>
          </a:xfrm>
          <a:prstGeom prst="rect">
            <a:avLst/>
          </a:prstGeom>
        </p:spPr>
      </p:pic>
      <p:pic>
        <p:nvPicPr>
          <p:cNvPr id="1840" name="picture 18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66937" y="2558795"/>
            <a:ext cx="809625" cy="342900"/>
          </a:xfrm>
          <a:prstGeom prst="rect">
            <a:avLst/>
          </a:prstGeom>
        </p:spPr>
      </p:pic>
      <p:pic>
        <p:nvPicPr>
          <p:cNvPr id="1842" name="picture 18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938837" y="3125723"/>
            <a:ext cx="809625" cy="342900"/>
          </a:xfrm>
          <a:prstGeom prst="rect">
            <a:avLst/>
          </a:prstGeom>
        </p:spPr>
      </p:pic>
      <p:pic>
        <p:nvPicPr>
          <p:cNvPr id="1844" name="picture 18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6342888" y="2496312"/>
            <a:ext cx="800100" cy="342900"/>
          </a:xfrm>
          <a:prstGeom prst="rect">
            <a:avLst/>
          </a:prstGeom>
        </p:spPr>
      </p:pic>
      <p:sp>
        <p:nvSpPr>
          <p:cNvPr id="1846" name="textbox 1846"/>
          <p:cNvSpPr/>
          <p:nvPr/>
        </p:nvSpPr>
        <p:spPr>
          <a:xfrm>
            <a:off x="2140508" y="2311476"/>
            <a:ext cx="561340" cy="2882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+</a:t>
            </a: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848" name="textbox 1848"/>
          <p:cNvSpPr/>
          <p:nvPr/>
        </p:nvSpPr>
        <p:spPr>
          <a:xfrm>
            <a:off x="1734083" y="2318562"/>
            <a:ext cx="167639" cy="8528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050" algn="l" rtl="0" eaLnBrk="0">
              <a:lnSpc>
                <a:spcPct val="75000"/>
              </a:lnSpc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8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4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850" name="textbox 1850"/>
          <p:cNvSpPr/>
          <p:nvPr/>
        </p:nvSpPr>
        <p:spPr>
          <a:xfrm>
            <a:off x="6725260" y="2878658"/>
            <a:ext cx="549275" cy="2882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*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852" name="textbox 1852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54" name="textbox 1854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56" name="textbox 1856"/>
          <p:cNvSpPr/>
          <p:nvPr/>
        </p:nvSpPr>
        <p:spPr>
          <a:xfrm>
            <a:off x="6713835" y="2313789"/>
            <a:ext cx="160654" cy="2324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5000"/>
              </a:lnSpc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858" name="textbox 1858"/>
          <p:cNvSpPr/>
          <p:nvPr/>
        </p:nvSpPr>
        <p:spPr>
          <a:xfrm>
            <a:off x="2141194" y="1747062"/>
            <a:ext cx="160654" cy="2317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5000"/>
              </a:lnSpc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860" name="textbox 1860"/>
          <p:cNvSpPr/>
          <p:nvPr/>
        </p:nvSpPr>
        <p:spPr>
          <a:xfrm>
            <a:off x="6313906" y="2885744"/>
            <a:ext cx="160654" cy="2317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5000"/>
              </a:lnSpc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862" name="textbox 1862"/>
          <p:cNvSpPr/>
          <p:nvPr/>
        </p:nvSpPr>
        <p:spPr>
          <a:xfrm>
            <a:off x="7164095" y="3450538"/>
            <a:ext cx="82550" cy="2882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864" name="path 1864"/>
          <p:cNvSpPr/>
          <p:nvPr/>
        </p:nvSpPr>
        <p:spPr>
          <a:xfrm>
            <a:off x="7196137" y="3125723"/>
            <a:ext cx="9525" cy="284988"/>
          </a:xfrm>
          <a:custGeom>
            <a:avLst/>
            <a:gdLst/>
            <a:ahLst/>
            <a:cxnLst/>
            <a:rect l="0" t="0" r="0" b="0"/>
            <a:pathLst>
              <a:path w="15" h="448">
                <a:moveTo>
                  <a:pt x="7" y="0"/>
                </a:moveTo>
                <a:lnTo>
                  <a:pt x="7" y="448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66" name="path 1866"/>
          <p:cNvSpPr/>
          <p:nvPr/>
        </p:nvSpPr>
        <p:spPr>
          <a:xfrm>
            <a:off x="1767649" y="2558795"/>
            <a:ext cx="9525" cy="284988"/>
          </a:xfrm>
          <a:custGeom>
            <a:avLst/>
            <a:gdLst/>
            <a:ahLst/>
            <a:cxnLst/>
            <a:rect l="0" t="0" r="0" b="0"/>
            <a:pathLst>
              <a:path w="15" h="448">
                <a:moveTo>
                  <a:pt x="7" y="0"/>
                </a:moveTo>
                <a:lnTo>
                  <a:pt x="7" y="448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68" name="path 1868"/>
          <p:cNvSpPr/>
          <p:nvPr/>
        </p:nvSpPr>
        <p:spPr>
          <a:xfrm>
            <a:off x="2166937" y="3130295"/>
            <a:ext cx="9525" cy="284988"/>
          </a:xfrm>
          <a:custGeom>
            <a:avLst/>
            <a:gdLst/>
            <a:ahLst/>
            <a:cxnLst/>
            <a:rect l="0" t="0" r="0" b="0"/>
            <a:pathLst>
              <a:path w="15" h="448">
                <a:moveTo>
                  <a:pt x="7" y="0"/>
                </a:moveTo>
                <a:lnTo>
                  <a:pt x="7" y="448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70" name="path 1870"/>
          <p:cNvSpPr/>
          <p:nvPr/>
        </p:nvSpPr>
        <p:spPr>
          <a:xfrm>
            <a:off x="2967037" y="3130295"/>
            <a:ext cx="9525" cy="284988"/>
          </a:xfrm>
          <a:custGeom>
            <a:avLst/>
            <a:gdLst/>
            <a:ahLst/>
            <a:cxnLst/>
            <a:rect l="0" t="0" r="0" b="0"/>
            <a:pathLst>
              <a:path w="15" h="448">
                <a:moveTo>
                  <a:pt x="7" y="0"/>
                </a:moveTo>
                <a:lnTo>
                  <a:pt x="7" y="448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72" name="path 1872"/>
          <p:cNvSpPr/>
          <p:nvPr/>
        </p:nvSpPr>
        <p:spPr>
          <a:xfrm>
            <a:off x="5938837" y="3697223"/>
            <a:ext cx="9525" cy="284988"/>
          </a:xfrm>
          <a:custGeom>
            <a:avLst/>
            <a:gdLst/>
            <a:ahLst/>
            <a:cxnLst/>
            <a:rect l="0" t="0" r="0" b="0"/>
            <a:pathLst>
              <a:path w="15" h="448">
                <a:moveTo>
                  <a:pt x="7" y="0"/>
                </a:moveTo>
                <a:lnTo>
                  <a:pt x="7" y="448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74" name="path 1874"/>
          <p:cNvSpPr/>
          <p:nvPr/>
        </p:nvSpPr>
        <p:spPr>
          <a:xfrm>
            <a:off x="6738937" y="3697223"/>
            <a:ext cx="9525" cy="284988"/>
          </a:xfrm>
          <a:custGeom>
            <a:avLst/>
            <a:gdLst/>
            <a:ahLst/>
            <a:cxnLst/>
            <a:rect l="0" t="0" r="0" b="0"/>
            <a:pathLst>
              <a:path w="15" h="448">
                <a:moveTo>
                  <a:pt x="7" y="0"/>
                </a:moveTo>
                <a:lnTo>
                  <a:pt x="7" y="448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76" name="picture 18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138225" y="2667762"/>
            <a:ext cx="9525" cy="172592"/>
          </a:xfrm>
          <a:prstGeom prst="rect">
            <a:avLst/>
          </a:prstGeom>
        </p:spPr>
      </p:pic>
      <p:pic>
        <p:nvPicPr>
          <p:cNvPr id="1878" name="picture 187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6338125" y="2667762"/>
            <a:ext cx="9525" cy="171450"/>
          </a:xfrm>
          <a:prstGeom prst="rect">
            <a:avLst/>
          </a:prstGeom>
        </p:spPr>
      </p:pic>
      <p:sp>
        <p:nvSpPr>
          <p:cNvPr id="1880" name="path 1880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picture 18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884" name="picture 18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886" name="path 1886"/>
          <p:cNvSpPr/>
          <p:nvPr/>
        </p:nvSpPr>
        <p:spPr>
          <a:xfrm>
            <a:off x="6560386" y="2916048"/>
            <a:ext cx="1534153" cy="582418"/>
          </a:xfrm>
          <a:custGeom>
            <a:avLst/>
            <a:gdLst/>
            <a:ahLst/>
            <a:cxnLst/>
            <a:rect l="0" t="0" r="0" b="0"/>
            <a:pathLst>
              <a:path w="2415" h="917">
                <a:moveTo>
                  <a:pt x="682" y="44"/>
                </a:moveTo>
                <a:lnTo>
                  <a:pt x="7" y="909"/>
                </a:lnTo>
                <a:moveTo>
                  <a:pt x="784" y="44"/>
                </a:moveTo>
                <a:lnTo>
                  <a:pt x="682" y="909"/>
                </a:lnTo>
                <a:moveTo>
                  <a:pt x="895" y="44"/>
                </a:moveTo>
                <a:lnTo>
                  <a:pt x="1450" y="909"/>
                </a:lnTo>
                <a:moveTo>
                  <a:pt x="895" y="8"/>
                </a:moveTo>
                <a:lnTo>
                  <a:pt x="2410" y="908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88" name="textbox 1888"/>
          <p:cNvSpPr/>
          <p:nvPr/>
        </p:nvSpPr>
        <p:spPr>
          <a:xfrm>
            <a:off x="5392430" y="2314786"/>
            <a:ext cx="3408045" cy="15773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06780" algn="l" rtl="0" eaLnBrk="0">
              <a:lnSpc>
                <a:spcPct val="77000"/>
              </a:lnSpc>
            </a:pPr>
            <a:r>
              <a:rPr sz="2000" b="1" i="1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96000"/>
              </a:lnSpc>
              <a:spcBef>
                <a:spcPts val="1440"/>
              </a:spcBef>
            </a:pP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if</a:t>
            </a:r>
            <a:r>
              <a:rPr sz="2000" b="1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0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r>
              <a:rPr sz="2000" b="1" i="1" kern="0" spc="30" baseline="-2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1300" b="1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then</a:t>
            </a:r>
            <a:r>
              <a:rPr sz="2000" b="1" kern="0" spc="2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2000" b="1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else</a:t>
            </a:r>
            <a:r>
              <a:rPr sz="2000" b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</a:t>
            </a:r>
            <a:r>
              <a:rPr sz="20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2000" b="1" i="1" kern="0" spc="30" baseline="-2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endParaRPr sz="2000" baseline="-23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91565" algn="l" rtl="0" eaLnBrk="0">
              <a:lnSpc>
                <a:spcPct val="96000"/>
              </a:lnSpc>
              <a:spcBef>
                <a:spcPts val="5"/>
              </a:spcBef>
            </a:pP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if</a:t>
            </a:r>
            <a:r>
              <a:rPr sz="2000" b="1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0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r>
              <a:rPr sz="2000" b="1" i="1" kern="0" spc="50" baseline="-2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1300" b="1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then</a:t>
            </a:r>
            <a:r>
              <a:rPr sz="2000" b="1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0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2000" b="1" i="1" kern="0" spc="50" baseline="-2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endParaRPr sz="2000" baseline="-23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890" name="path 1890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92" name="textbox 1892"/>
          <p:cNvSpPr/>
          <p:nvPr/>
        </p:nvSpPr>
        <p:spPr>
          <a:xfrm>
            <a:off x="384690" y="194970"/>
            <a:ext cx="5108575" cy="8293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algn="l" rtl="0" eaLnBrk="0">
              <a:lnSpc>
                <a:spcPct val="93000"/>
              </a:lnSpc>
            </a:pP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G[S]:</a:t>
            </a:r>
            <a:endParaRPr sz="27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12700" algn="l" rtl="0" eaLnBrk="0">
              <a:lnSpc>
                <a:spcPct val="91000"/>
              </a:lnSpc>
              <a:spcBef>
                <a:spcPts val="355"/>
              </a:spcBef>
            </a:pPr>
            <a:r>
              <a:rPr sz="2700" kern="0" spc="-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700" kern="0" spc="-3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700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→</a:t>
            </a:r>
            <a:r>
              <a:rPr sz="2700" kern="0" spc="1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if </a:t>
            </a:r>
            <a:r>
              <a:rPr sz="2400" i="1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 </a:t>
            </a: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then </a:t>
            </a:r>
            <a:r>
              <a:rPr sz="2400" i="1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  </a:t>
            </a:r>
            <a:r>
              <a:rPr sz="2700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|</a:t>
            </a:r>
            <a:r>
              <a:rPr sz="2700" kern="0" spc="1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if </a:t>
            </a:r>
            <a:r>
              <a:rPr sz="2400" i="1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400" i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then</a:t>
            </a:r>
            <a:r>
              <a:rPr sz="2400" kern="0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i="1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400" i="1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else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i="1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400" i="1" kern="0" spc="5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700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|</a:t>
            </a:r>
            <a:r>
              <a:rPr sz="27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i="1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othe</a:t>
            </a:r>
            <a:r>
              <a:rPr sz="2400" i="1" kern="0" spc="-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endParaRPr sz="24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84" name="group 84"/>
          <p:cNvGrpSpPr/>
          <p:nvPr/>
        </p:nvGrpSpPr>
        <p:grpSpPr>
          <a:xfrm rot="21600000">
            <a:off x="5940298" y="242061"/>
            <a:ext cx="3147567" cy="1078992"/>
            <a:chOff x="0" y="0"/>
            <a:chExt cx="3147567" cy="1078992"/>
          </a:xfrm>
        </p:grpSpPr>
        <p:grpSp>
          <p:nvGrpSpPr>
            <p:cNvPr id="86" name="group 86"/>
            <p:cNvGrpSpPr/>
            <p:nvPr/>
          </p:nvGrpSpPr>
          <p:grpSpPr>
            <a:xfrm rot="21600000">
              <a:off x="0" y="0"/>
              <a:ext cx="3147567" cy="1078992"/>
              <a:chOff x="0" y="0"/>
              <a:chExt cx="3147567" cy="1078992"/>
            </a:xfrm>
          </p:grpSpPr>
          <p:sp>
            <p:nvSpPr>
              <p:cNvPr id="1894" name="path 1894"/>
              <p:cNvSpPr/>
              <p:nvPr/>
            </p:nvSpPr>
            <p:spPr>
              <a:xfrm>
                <a:off x="2217546" y="35305"/>
                <a:ext cx="6350" cy="251587"/>
              </a:xfrm>
              <a:custGeom>
                <a:avLst/>
                <a:gdLst/>
                <a:ahLst/>
                <a:cxnLst/>
                <a:rect l="0" t="0" r="0" b="0"/>
                <a:pathLst>
                  <a:path w="10" h="396">
                    <a:moveTo>
                      <a:pt x="5" y="0"/>
                    </a:moveTo>
                    <a:lnTo>
                      <a:pt x="5" y="396"/>
                    </a:lnTo>
                  </a:path>
                </a:pathLst>
              </a:custGeom>
              <a:noFill/>
              <a:ln w="6350" cap="flat">
                <a:solidFill>
                  <a:srgbClr val="7F7F7F"/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6" name="path 1896"/>
              <p:cNvSpPr/>
              <p:nvPr/>
            </p:nvSpPr>
            <p:spPr>
              <a:xfrm>
                <a:off x="6350" y="6350"/>
                <a:ext cx="3134867" cy="1066292"/>
              </a:xfrm>
              <a:custGeom>
                <a:avLst/>
                <a:gdLst/>
                <a:ahLst/>
                <a:cxnLst/>
                <a:rect l="0" t="0" r="0" b="0"/>
                <a:pathLst>
                  <a:path w="4936" h="1679">
                    <a:moveTo>
                      <a:pt x="0" y="206"/>
                    </a:moveTo>
                    <a:cubicBezTo>
                      <a:pt x="0" y="92"/>
                      <a:pt x="92" y="0"/>
                      <a:pt x="206" y="0"/>
                    </a:cubicBezTo>
                    <a:lnTo>
                      <a:pt x="822" y="0"/>
                    </a:lnTo>
                    <a:lnTo>
                      <a:pt x="822" y="0"/>
                    </a:lnTo>
                    <a:lnTo>
                      <a:pt x="2057" y="0"/>
                    </a:lnTo>
                    <a:lnTo>
                      <a:pt x="4729" y="0"/>
                    </a:lnTo>
                    <a:cubicBezTo>
                      <a:pt x="4844" y="0"/>
                      <a:pt x="4936" y="92"/>
                      <a:pt x="4936" y="206"/>
                    </a:cubicBezTo>
                    <a:lnTo>
                      <a:pt x="4936" y="723"/>
                    </a:lnTo>
                    <a:lnTo>
                      <a:pt x="4936" y="723"/>
                    </a:lnTo>
                    <a:lnTo>
                      <a:pt x="4936" y="1033"/>
                    </a:lnTo>
                    <a:lnTo>
                      <a:pt x="4936" y="1033"/>
                    </a:lnTo>
                    <a:cubicBezTo>
                      <a:pt x="4936" y="1148"/>
                      <a:pt x="4844" y="1240"/>
                      <a:pt x="4729" y="1240"/>
                    </a:cubicBezTo>
                    <a:lnTo>
                      <a:pt x="2057" y="1240"/>
                    </a:lnTo>
                    <a:lnTo>
                      <a:pt x="679" y="1679"/>
                    </a:lnTo>
                    <a:lnTo>
                      <a:pt x="822" y="1240"/>
                    </a:lnTo>
                    <a:lnTo>
                      <a:pt x="206" y="1240"/>
                    </a:lnTo>
                    <a:cubicBezTo>
                      <a:pt x="92" y="1240"/>
                      <a:pt x="0" y="1148"/>
                      <a:pt x="0" y="1033"/>
                    </a:cubicBezTo>
                    <a:lnTo>
                      <a:pt x="0" y="1033"/>
                    </a:lnTo>
                    <a:lnTo>
                      <a:pt x="0" y="723"/>
                    </a:lnTo>
                    <a:lnTo>
                      <a:pt x="0" y="723"/>
                    </a:lnTo>
                    <a:lnTo>
                      <a:pt x="0" y="206"/>
                    </a:lnTo>
                    <a:close/>
                  </a:path>
                </a:pathLst>
              </a:custGeom>
              <a:solidFill>
                <a:srgbClr val="F8CBAD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8" name="path 1898"/>
              <p:cNvSpPr/>
              <p:nvPr/>
            </p:nvSpPr>
            <p:spPr>
              <a:xfrm>
                <a:off x="0" y="0"/>
                <a:ext cx="3147567" cy="1078992"/>
              </a:xfrm>
              <a:custGeom>
                <a:avLst/>
                <a:gdLst/>
                <a:ahLst/>
                <a:cxnLst/>
                <a:rect l="0" t="0" r="0" b="0"/>
                <a:pathLst>
                  <a:path w="4956" h="1699">
                    <a:moveTo>
                      <a:pt x="10" y="216"/>
                    </a:moveTo>
                    <a:cubicBezTo>
                      <a:pt x="10" y="102"/>
                      <a:pt x="102" y="10"/>
                      <a:pt x="216" y="10"/>
                    </a:cubicBezTo>
                    <a:lnTo>
                      <a:pt x="832" y="10"/>
                    </a:lnTo>
                    <a:lnTo>
                      <a:pt x="832" y="10"/>
                    </a:lnTo>
                    <a:lnTo>
                      <a:pt x="2067" y="10"/>
                    </a:lnTo>
                    <a:lnTo>
                      <a:pt x="4739" y="10"/>
                    </a:lnTo>
                    <a:cubicBezTo>
                      <a:pt x="4854" y="10"/>
                      <a:pt x="4946" y="102"/>
                      <a:pt x="4946" y="216"/>
                    </a:cubicBezTo>
                    <a:lnTo>
                      <a:pt x="4946" y="733"/>
                    </a:lnTo>
                    <a:lnTo>
                      <a:pt x="4946" y="733"/>
                    </a:lnTo>
                    <a:lnTo>
                      <a:pt x="4946" y="1043"/>
                    </a:lnTo>
                    <a:lnTo>
                      <a:pt x="4946" y="1043"/>
                    </a:lnTo>
                    <a:cubicBezTo>
                      <a:pt x="4946" y="1158"/>
                      <a:pt x="4854" y="1250"/>
                      <a:pt x="4739" y="1250"/>
                    </a:cubicBezTo>
                    <a:lnTo>
                      <a:pt x="2067" y="1250"/>
                    </a:lnTo>
                    <a:lnTo>
                      <a:pt x="689" y="1689"/>
                    </a:lnTo>
                    <a:lnTo>
                      <a:pt x="832" y="1250"/>
                    </a:lnTo>
                    <a:lnTo>
                      <a:pt x="216" y="1250"/>
                    </a:lnTo>
                    <a:cubicBezTo>
                      <a:pt x="102" y="1250"/>
                      <a:pt x="10" y="1158"/>
                      <a:pt x="10" y="1043"/>
                    </a:cubicBezTo>
                    <a:lnTo>
                      <a:pt x="10" y="1043"/>
                    </a:lnTo>
                    <a:lnTo>
                      <a:pt x="10" y="733"/>
                    </a:lnTo>
                    <a:lnTo>
                      <a:pt x="10" y="733"/>
                    </a:lnTo>
                    <a:lnTo>
                      <a:pt x="10" y="21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00" name="textbox 1900"/>
            <p:cNvSpPr/>
            <p:nvPr/>
          </p:nvSpPr>
          <p:spPr>
            <a:xfrm>
              <a:off x="-12700" y="-12700"/>
              <a:ext cx="3173095" cy="113665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1000"/>
                </a:lnSpc>
              </a:pPr>
              <a:endParaRPr sz="9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59385" indent="15875" algn="l" rtl="0" eaLnBrk="0">
                <a:lnSpc>
                  <a:spcPct val="100000"/>
                </a:lnSpc>
                <a:spcBef>
                  <a:spcPts val="5"/>
                </a:spcBef>
              </a:pPr>
              <a:r>
                <a:rPr sz="2000" b="1" kern="0" spc="-20" dirty="0">
                  <a:solidFill>
                    <a:srgbClr val="000000">
                      <a:alpha val="100000"/>
                    </a:srgb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消歧规则：每个</a:t>
              </a:r>
              <a:r>
                <a:rPr sz="2000" b="1" kern="0" spc="-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else</a:t>
              </a:r>
              <a:r>
                <a:rPr sz="2000" b="1" kern="0" spc="-20" dirty="0">
                  <a:solidFill>
                    <a:srgbClr val="000000">
                      <a:alpha val="100000"/>
                    </a:srgb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和最</a:t>
              </a:r>
              <a:r>
                <a:rPr sz="2000" kern="0" spc="10" dirty="0">
                  <a:solidFill>
                    <a:srgbClr val="000000">
                      <a:alpha val="100000"/>
                    </a:srgb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   </a:t>
              </a:r>
              <a:r>
                <a:rPr sz="2000" b="1" kern="0" spc="0" dirty="0">
                  <a:solidFill>
                    <a:srgbClr val="000000">
                      <a:alpha val="100000"/>
                    </a:srgb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近的尚未匹配的</a:t>
              </a:r>
              <a:r>
                <a:rPr sz="2000" b="1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if</a:t>
              </a:r>
              <a:r>
                <a:rPr sz="2000" b="1" kern="0" spc="0" dirty="0">
                  <a:solidFill>
                    <a:srgbClr val="000000">
                      <a:alpha val="100000"/>
                    </a:srgb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匹配</a:t>
              </a:r>
              <a:endParaRPr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p:sp>
        <p:nvSpPr>
          <p:cNvPr id="1902" name="textbox 1902"/>
          <p:cNvSpPr/>
          <p:nvPr/>
        </p:nvSpPr>
        <p:spPr>
          <a:xfrm>
            <a:off x="564412" y="1310796"/>
            <a:ext cx="5874384" cy="4667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475"/>
              </a:lnSpc>
            </a:pPr>
            <a:r>
              <a:rPr sz="2700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分析句型：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if</a:t>
            </a:r>
            <a:r>
              <a:rPr sz="2700" kern="0"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700" i="1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800" i="1" kern="0" spc="60" baseline="-220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</a:t>
            </a:r>
            <a:r>
              <a:rPr sz="1800" i="1" kern="0" spc="2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then</a:t>
            </a:r>
            <a:r>
              <a:rPr sz="2700" kern="0" spc="2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if</a:t>
            </a:r>
            <a:r>
              <a:rPr sz="2700" kern="0"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700" i="1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2800" i="1" kern="0" spc="60" baseline="-220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</a:t>
            </a:r>
            <a:r>
              <a:rPr sz="1800" i="1" kern="0" spc="2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then</a:t>
            </a:r>
            <a:r>
              <a:rPr sz="2700" kern="0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700" i="1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800" i="1" kern="0" spc="50" baseline="-220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</a:t>
            </a:r>
            <a:r>
              <a:rPr sz="1800" i="1" kern="0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else</a:t>
            </a:r>
            <a:r>
              <a:rPr sz="2700" kern="0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700" i="1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800" i="1" kern="0" spc="50" baseline="-220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</a:t>
            </a:r>
            <a:endParaRPr sz="2800" baseline="-220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904" name="picture 19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931667" y="2842565"/>
            <a:ext cx="1651320" cy="654582"/>
          </a:xfrm>
          <a:prstGeom prst="rect">
            <a:avLst/>
          </a:prstGeom>
        </p:spPr>
      </p:pic>
      <p:pic>
        <p:nvPicPr>
          <p:cNvPr id="1906" name="picture 19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718597" y="2843072"/>
            <a:ext cx="1081065" cy="652593"/>
          </a:xfrm>
          <a:prstGeom prst="rect">
            <a:avLst/>
          </a:prstGeom>
        </p:spPr>
      </p:pic>
      <p:sp>
        <p:nvSpPr>
          <p:cNvPr id="1908" name="textbox 1908"/>
          <p:cNvSpPr/>
          <p:nvPr/>
        </p:nvSpPr>
        <p:spPr>
          <a:xfrm>
            <a:off x="1456672" y="2265590"/>
            <a:ext cx="1490344" cy="7334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21945" algn="l" rtl="0" eaLnBrk="0">
              <a:lnSpc>
                <a:spcPct val="76000"/>
              </a:lnSpc>
            </a:pPr>
            <a:r>
              <a:rPr sz="2000" b="1" i="1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8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2000" b="1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r>
              <a:rPr sz="2000" b="1" i="1" kern="0" spc="30" baseline="-2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1300" b="1" i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then</a:t>
            </a:r>
            <a:r>
              <a:rPr sz="2000" b="1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000" b="1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910" name="picture 19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436911" y="2415367"/>
            <a:ext cx="1962107" cy="307188"/>
          </a:xfrm>
          <a:prstGeom prst="rect">
            <a:avLst/>
          </a:prstGeom>
        </p:spPr>
      </p:pic>
      <p:sp>
        <p:nvSpPr>
          <p:cNvPr id="1912" name="path 1912"/>
          <p:cNvSpPr/>
          <p:nvPr/>
        </p:nvSpPr>
        <p:spPr>
          <a:xfrm>
            <a:off x="5647687" y="2497836"/>
            <a:ext cx="678081" cy="202248"/>
          </a:xfrm>
          <a:custGeom>
            <a:avLst/>
            <a:gdLst/>
            <a:ahLst/>
            <a:cxnLst/>
            <a:rect l="0" t="0" r="0" b="0"/>
            <a:pathLst>
              <a:path w="1067" h="318">
                <a:moveTo>
                  <a:pt x="772" y="9"/>
                </a:moveTo>
                <a:lnTo>
                  <a:pt x="2" y="234"/>
                </a:lnTo>
                <a:moveTo>
                  <a:pt x="770" y="311"/>
                </a:moveTo>
                <a:lnTo>
                  <a:pt x="1060" y="23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14" name="path 1914"/>
          <p:cNvSpPr/>
          <p:nvPr/>
        </p:nvSpPr>
        <p:spPr>
          <a:xfrm>
            <a:off x="1005823" y="2485579"/>
            <a:ext cx="790592" cy="155195"/>
          </a:xfrm>
          <a:custGeom>
            <a:avLst/>
            <a:gdLst/>
            <a:ahLst/>
            <a:cxnLst/>
            <a:rect l="0" t="0" r="0" b="0"/>
            <a:pathLst>
              <a:path w="1245" h="244">
                <a:moveTo>
                  <a:pt x="902" y="9"/>
                </a:moveTo>
                <a:lnTo>
                  <a:pt x="2" y="234"/>
                </a:lnTo>
                <a:moveTo>
                  <a:pt x="902" y="216"/>
                </a:moveTo>
                <a:lnTo>
                  <a:pt x="1240" y="21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16" name="path 1916"/>
          <p:cNvSpPr/>
          <p:nvPr/>
        </p:nvSpPr>
        <p:spPr>
          <a:xfrm>
            <a:off x="1991124" y="2485579"/>
            <a:ext cx="732280" cy="165177"/>
          </a:xfrm>
          <a:custGeom>
            <a:avLst/>
            <a:gdLst/>
            <a:ahLst/>
            <a:cxnLst/>
            <a:rect l="0" t="0" r="0" b="0"/>
            <a:pathLst>
              <a:path w="1153" h="260">
                <a:moveTo>
                  <a:pt x="1150" y="234"/>
                </a:moveTo>
                <a:lnTo>
                  <a:pt x="250" y="9"/>
                </a:lnTo>
                <a:moveTo>
                  <a:pt x="250" y="252"/>
                </a:moveTo>
                <a:lnTo>
                  <a:pt x="5" y="69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18" name="textbox 1918"/>
          <p:cNvSpPr/>
          <p:nvPr/>
        </p:nvSpPr>
        <p:spPr>
          <a:xfrm>
            <a:off x="2402849" y="3524667"/>
            <a:ext cx="502284" cy="3105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sz="2000" b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then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920" name="path 1920"/>
          <p:cNvSpPr/>
          <p:nvPr/>
        </p:nvSpPr>
        <p:spPr>
          <a:xfrm>
            <a:off x="3774185" y="1848611"/>
            <a:ext cx="2730500" cy="38100"/>
          </a:xfrm>
          <a:custGeom>
            <a:avLst/>
            <a:gdLst/>
            <a:ahLst/>
            <a:cxnLst/>
            <a:rect l="0" t="0" r="0" b="0"/>
            <a:pathLst>
              <a:path w="4300" h="60">
                <a:moveTo>
                  <a:pt x="0" y="30"/>
                </a:moveTo>
                <a:lnTo>
                  <a:pt x="4300" y="30"/>
                </a:ln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22" name="textbox 1922"/>
          <p:cNvSpPr/>
          <p:nvPr/>
        </p:nvSpPr>
        <p:spPr>
          <a:xfrm>
            <a:off x="3343381" y="2400688"/>
            <a:ext cx="281304" cy="4279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700" kern="0" spc="30" dirty="0">
                <a:solidFill>
                  <a:srgbClr val="FF0000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√</a:t>
            </a:r>
            <a:endParaRPr sz="27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1924" name="textbox 1924"/>
          <p:cNvSpPr/>
          <p:nvPr/>
        </p:nvSpPr>
        <p:spPr>
          <a:xfrm>
            <a:off x="3685305" y="3524667"/>
            <a:ext cx="410844" cy="3105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sz="2000" b="1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else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926" name="textbox 1926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28" name="textbox 1928"/>
          <p:cNvSpPr/>
          <p:nvPr/>
        </p:nvSpPr>
        <p:spPr>
          <a:xfrm>
            <a:off x="1964164" y="3528485"/>
            <a:ext cx="288290" cy="3162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3000" b="1" i="1" kern="0" spc="60" baseline="5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r>
              <a:rPr sz="2000" b="1" i="1" kern="0" spc="60" baseline="-16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endParaRPr sz="2000" baseline="-16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930" name="textbox 1930"/>
          <p:cNvSpPr/>
          <p:nvPr/>
        </p:nvSpPr>
        <p:spPr>
          <a:xfrm>
            <a:off x="4444227" y="3524667"/>
            <a:ext cx="257175" cy="3162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3000" b="1" i="1" kern="0" spc="50" baseline="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2000" b="1" i="1" kern="0" spc="50" baseline="-16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endParaRPr sz="2000" baseline="-16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932" name="textbox 1932"/>
          <p:cNvSpPr/>
          <p:nvPr/>
        </p:nvSpPr>
        <p:spPr>
          <a:xfrm>
            <a:off x="3253983" y="3524667"/>
            <a:ext cx="257175" cy="3162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3000" b="1" i="1" kern="0" spc="50" baseline="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2000" b="1" i="1" kern="0" spc="50" baseline="-16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endParaRPr sz="2000" baseline="-16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934" name="textbox 1934"/>
          <p:cNvSpPr/>
          <p:nvPr/>
        </p:nvSpPr>
        <p:spPr>
          <a:xfrm>
            <a:off x="1507246" y="3524667"/>
            <a:ext cx="194945" cy="3136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000" b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if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936" name="textbox 1936"/>
          <p:cNvSpPr/>
          <p:nvPr/>
        </p:nvSpPr>
        <p:spPr>
          <a:xfrm>
            <a:off x="681187" y="2681642"/>
            <a:ext cx="194310" cy="3136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000" b="1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if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textbox 1938"/>
          <p:cNvSpPr/>
          <p:nvPr/>
        </p:nvSpPr>
        <p:spPr>
          <a:xfrm>
            <a:off x="399622" y="264667"/>
            <a:ext cx="8547734" cy="20643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645400" algn="l" rtl="0" eaLnBrk="0">
              <a:lnSpc>
                <a:spcPct val="84000"/>
              </a:lnSpc>
              <a:spcBef>
                <a:spcPts val="0"/>
              </a:spcBef>
              <a:tabLst>
                <a:tab pos="7757160" algn="l"/>
              </a:tabLst>
            </a:pPr>
            <a:r>
              <a:rPr sz="1200" kern="0" spc="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1200" b="1" kern="0" spc="1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" algn="l" rtl="0" eaLnBrk="0">
              <a:lnSpc>
                <a:spcPct val="94000"/>
              </a:lnSpc>
              <a:spcBef>
                <a:spcPts val="525"/>
              </a:spcBef>
              <a:tabLst>
                <a:tab pos="7600950" algn="l"/>
              </a:tabLst>
            </a:pPr>
            <a:r>
              <a:rPr sz="3000" u="sng" kern="0" spc="-2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文法二义性</a:t>
            </a:r>
            <a:r>
              <a:rPr sz="3000" u="sng" kern="0" spc="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spcBef>
                <a:spcPts val="545"/>
              </a:spcBef>
            </a:pP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若文法是二义性的，则在编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译时就会产生</a:t>
            </a:r>
            <a:r>
              <a:rPr sz="1800" kern="0" spc="-5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不确定性。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0000"/>
              </a:lnSpc>
            </a:pP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970" algn="l" rtl="0" eaLnBrk="0">
              <a:lnSpc>
                <a:spcPct val="109000"/>
              </a:lnSpc>
              <a:spcBef>
                <a:spcPts val="0"/>
              </a:spcBef>
            </a:pPr>
            <a:r>
              <a:rPr sz="1800" kern="0" spc="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文法的二义性是不可判定的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，即不可能构造出一个算法，通过有限步骤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来判定任一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文法是否有二义性。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40" name="path 1940"/>
          <p:cNvSpPr/>
          <p:nvPr/>
        </p:nvSpPr>
        <p:spPr>
          <a:xfrm>
            <a:off x="8157844" y="277367"/>
            <a:ext cx="6350" cy="236911"/>
          </a:xfrm>
          <a:custGeom>
            <a:avLst/>
            <a:gdLst/>
            <a:ahLst/>
            <a:cxnLst/>
            <a:rect l="0" t="0" r="0" b="0"/>
            <a:pathLst>
              <a:path w="10" h="373">
                <a:moveTo>
                  <a:pt x="5" y="0"/>
                </a:moveTo>
                <a:lnTo>
                  <a:pt x="5" y="373"/>
                </a:lnTo>
              </a:path>
            </a:pathLst>
          </a:custGeom>
          <a:noFill/>
          <a:ln w="5979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942" name="picture 19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458711" y="277367"/>
            <a:ext cx="1586483" cy="258317"/>
          </a:xfrm>
          <a:prstGeom prst="rect">
            <a:avLst/>
          </a:prstGeom>
        </p:spPr>
      </p:pic>
      <p:sp>
        <p:nvSpPr>
          <p:cNvPr id="1944" name="textbox 1944"/>
          <p:cNvSpPr/>
          <p:nvPr/>
        </p:nvSpPr>
        <p:spPr>
          <a:xfrm>
            <a:off x="3116119" y="2756420"/>
            <a:ext cx="5547359" cy="12211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1855"/>
              </a:lnSpc>
            </a:pPr>
            <a:r>
              <a:rPr sz="1500" kern="0" spc="60" dirty="0">
                <a:solidFill>
                  <a:srgbClr val="FF000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☼ 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不改变文法中原有的规则，</a:t>
            </a: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仅加进一些语法的非形式规定。</a:t>
            </a:r>
            <a:endParaRPr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8450" algn="l" rtl="0" eaLnBrk="0">
              <a:lnSpc>
                <a:spcPct val="94000"/>
              </a:lnSpc>
              <a:spcBef>
                <a:spcPts val="1040"/>
              </a:spcBef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如规定“*”运算优先级高于“</a:t>
            </a:r>
            <a:r>
              <a:rPr sz="1500" kern="0" spc="-1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”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运算，且服从左结合</a:t>
            </a:r>
            <a:endParaRPr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ts val="4830"/>
              </a:lnSpc>
            </a:pPr>
            <a:r>
              <a:rPr sz="1500" kern="0" spc="70" dirty="0">
                <a:solidFill>
                  <a:srgbClr val="FF0000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☼ 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改写文法，把排除二义性的规则合并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到原有文法中。</a:t>
            </a:r>
            <a:endParaRPr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946" name="picture 19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948" name="picture 19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950" name="textbox 1950"/>
          <p:cNvSpPr/>
          <p:nvPr/>
        </p:nvSpPr>
        <p:spPr>
          <a:xfrm>
            <a:off x="1299972" y="3153155"/>
            <a:ext cx="1262380" cy="416559"/>
          </a:xfrm>
          <a:prstGeom prst="rect">
            <a:avLst/>
          </a:prstGeom>
          <a:solidFill>
            <a:srgbClr val="CC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" algn="l" rtl="0" eaLnBrk="0">
              <a:lnSpc>
                <a:spcPct val="98000"/>
              </a:lnSpc>
              <a:spcBef>
                <a:spcPts val="0"/>
              </a:spcBef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解决途径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52" name="path 1952"/>
          <p:cNvSpPr/>
          <p:nvPr/>
        </p:nvSpPr>
        <p:spPr>
          <a:xfrm>
            <a:off x="2691574" y="2853118"/>
            <a:ext cx="307467" cy="1016127"/>
          </a:xfrm>
          <a:custGeom>
            <a:avLst/>
            <a:gdLst/>
            <a:ahLst/>
            <a:cxnLst/>
            <a:rect l="0" t="0" r="0" b="0"/>
            <a:pathLst>
              <a:path w="484" h="1600">
                <a:moveTo>
                  <a:pt x="461" y="1577"/>
                </a:moveTo>
                <a:cubicBezTo>
                  <a:pt x="340" y="1577"/>
                  <a:pt x="242" y="1523"/>
                  <a:pt x="242" y="1455"/>
                </a:cubicBezTo>
                <a:lnTo>
                  <a:pt x="242" y="922"/>
                </a:lnTo>
                <a:cubicBezTo>
                  <a:pt x="242" y="854"/>
                  <a:pt x="143" y="800"/>
                  <a:pt x="22" y="800"/>
                </a:cubicBezTo>
                <a:cubicBezTo>
                  <a:pt x="143" y="800"/>
                  <a:pt x="242" y="745"/>
                  <a:pt x="242" y="678"/>
                </a:cubicBezTo>
                <a:lnTo>
                  <a:pt x="242" y="144"/>
                </a:lnTo>
                <a:cubicBezTo>
                  <a:pt x="242" y="77"/>
                  <a:pt x="340" y="22"/>
                  <a:pt x="461" y="22"/>
                </a:cubicBezTo>
              </a:path>
            </a:pathLst>
          </a:custGeom>
          <a:noFill/>
          <a:ln w="28575" cap="flat">
            <a:solidFill>
              <a:srgbClr val="5B9BD5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54" name="textbox 1954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6" name="picture 19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958" name="picture 19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960" name="textbox 1960"/>
          <p:cNvSpPr/>
          <p:nvPr/>
        </p:nvSpPr>
        <p:spPr>
          <a:xfrm>
            <a:off x="410362" y="506984"/>
            <a:ext cx="7603490" cy="4838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tabLst>
                <a:tab pos="7590155" algn="l"/>
              </a:tabLst>
            </a:pPr>
            <a:r>
              <a:rPr sz="3000" u="sng" kern="0" spc="-2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改写二义性文法</a:t>
            </a:r>
            <a:r>
              <a:rPr sz="3000" u="sng" kern="0" spc="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62" name="textbox 1962"/>
          <p:cNvSpPr/>
          <p:nvPr/>
        </p:nvSpPr>
        <p:spPr>
          <a:xfrm>
            <a:off x="313944" y="1528572"/>
            <a:ext cx="2372995" cy="784859"/>
          </a:xfrm>
          <a:prstGeom prst="rect">
            <a:avLst/>
          </a:prstGeom>
          <a:solidFill>
            <a:srgbClr val="FFFFC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1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9060" algn="l" rtl="0" eaLnBrk="0">
              <a:lnSpc>
                <a:spcPct val="93000"/>
              </a:lnSpc>
              <a:spcBef>
                <a:spcPts val="5"/>
              </a:spcBef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G[E]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rtl="0" eaLnBrk="0">
              <a:lnSpc>
                <a:spcPct val="102000"/>
              </a:lnSpc>
            </a:pP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5885" algn="l" rtl="0" eaLnBrk="0">
              <a:lnSpc>
                <a:spcPct val="79000"/>
              </a:lnSpc>
            </a:pP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 →</a:t>
            </a: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E+E</a:t>
            </a:r>
            <a:r>
              <a:rPr sz="18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E*E</a:t>
            </a:r>
            <a:r>
              <a:rPr sz="1800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(E)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1964" name="table 1964"/>
          <p:cNvGraphicFramePr>
            <a:graphicFrameLocks noGrp="1"/>
          </p:cNvGraphicFramePr>
          <p:nvPr/>
        </p:nvGraphicFramePr>
        <p:xfrm>
          <a:off x="3856990" y="2733802"/>
          <a:ext cx="1325879" cy="1100455"/>
        </p:xfrm>
        <a:graphic>
          <a:graphicData uri="http://schemas.openxmlformats.org/drawingml/2006/table">
            <a:tbl>
              <a:tblPr/>
              <a:tblGrid>
                <a:gridCol w="1325879"/>
              </a:tblGrid>
              <a:tr h="108775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9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2870" indent="-1270" algn="l" rtl="0" eaLnBrk="0">
                        <a:lnSpc>
                          <a:spcPct val="142000"/>
                        </a:lnSpc>
                        <a:spcBef>
                          <a:spcPts val="0"/>
                        </a:spcBef>
                      </a:pP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E——</a:t>
                      </a: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表达式</a:t>
                      </a: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T——</a:t>
                      </a: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</a:t>
                      </a:r>
                      <a:endParaRPr sz="15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033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F——</a:t>
                      </a: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因子</a:t>
                      </a:r>
                      <a:endParaRPr sz="15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66" name="textbox 1966"/>
          <p:cNvSpPr/>
          <p:nvPr/>
        </p:nvSpPr>
        <p:spPr>
          <a:xfrm>
            <a:off x="3799332" y="1485900"/>
            <a:ext cx="1478280" cy="914400"/>
          </a:xfrm>
          <a:prstGeom prst="rect">
            <a:avLst/>
          </a:prstGeom>
          <a:solidFill>
            <a:srgbClr val="FFFFC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5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5250" indent="635" algn="l" rtl="0" eaLnBrk="0">
              <a:lnSpc>
                <a:spcPct val="93000"/>
              </a:lnSpc>
              <a:spcBef>
                <a:spcPts val="5"/>
              </a:spcBef>
            </a:pPr>
            <a:r>
              <a:rPr sz="1800" kern="0" spc="-4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r>
              <a:rPr sz="1800" kern="0" spc="7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 </a:t>
            </a:r>
            <a:r>
              <a:rPr sz="1800" kern="0" spc="-4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E+T</a:t>
            </a:r>
            <a:r>
              <a:rPr sz="1800" kern="0" spc="5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kern="0" spc="-4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1800" kern="0" spc="2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r>
              <a:rPr sz="1800" kern="0" spc="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1800" kern="0" spc="-4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T*F</a:t>
            </a:r>
            <a:r>
              <a:rPr sz="1800" kern="0" spc="15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1800" kern="0" spc="2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4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</a:t>
            </a:r>
            <a:r>
              <a:rPr sz="1800" kern="0" spc="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1800" kern="0" spc="-5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</a:t>
            </a:r>
            <a:r>
              <a:rPr sz="1800" kern="0" spc="9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</a:t>
            </a: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5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(E)</a:t>
            </a:r>
            <a:r>
              <a:rPr sz="1800" kern="0" spc="15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5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1800" kern="0" spc="5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5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968" name="textbox 1968"/>
          <p:cNvSpPr/>
          <p:nvPr/>
        </p:nvSpPr>
        <p:spPr>
          <a:xfrm>
            <a:off x="6948423" y="2589580"/>
            <a:ext cx="967105" cy="13100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450"/>
              </a:lnSpc>
            </a:pPr>
            <a:r>
              <a:rPr sz="2700" kern="0" spc="-50" baseline="1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700" kern="0" spc="-50" baseline="-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*</a:t>
            </a:r>
            <a:r>
              <a:rPr sz="17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700" kern="0" spc="-50" baseline="1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</a:t>
            </a:r>
            <a:endParaRPr sz="2700" baseline="13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0005" algn="l" rtl="0" eaLnBrk="0">
              <a:lnSpc>
                <a:spcPct val="96000"/>
              </a:lnSpc>
              <a:spcBef>
                <a:spcPts val="1535"/>
              </a:spcBef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4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3340" algn="l" rtl="0" eaLnBrk="0">
              <a:lnSpc>
                <a:spcPct val="96000"/>
              </a:lnSpc>
              <a:spcBef>
                <a:spcPts val="5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970" name="picture 19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pic>
        <p:nvPicPr>
          <p:cNvPr id="1972" name="picture 19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613969" y="1571244"/>
            <a:ext cx="809625" cy="344042"/>
          </a:xfrm>
          <a:prstGeom prst="rect">
            <a:avLst/>
          </a:prstGeom>
        </p:spPr>
      </p:pic>
      <p:pic>
        <p:nvPicPr>
          <p:cNvPr id="1974" name="picture 19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013257" y="2200655"/>
            <a:ext cx="809625" cy="342900"/>
          </a:xfrm>
          <a:prstGeom prst="rect">
            <a:avLst/>
          </a:prstGeom>
        </p:spPr>
      </p:pic>
      <p:sp>
        <p:nvSpPr>
          <p:cNvPr id="1976" name="textbox 1976"/>
          <p:cNvSpPr/>
          <p:nvPr/>
        </p:nvSpPr>
        <p:spPr>
          <a:xfrm>
            <a:off x="6541017" y="1960676"/>
            <a:ext cx="172720" cy="18249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4765" algn="l" rtl="0" eaLnBrk="0">
              <a:lnSpc>
                <a:spcPts val="1335"/>
              </a:lnSpc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5000"/>
              </a:lnSpc>
              <a:spcBef>
                <a:spcPts val="545"/>
              </a:spcBef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6035" algn="l" rtl="0" eaLnBrk="0">
              <a:lnSpc>
                <a:spcPct val="75000"/>
              </a:lnSpc>
              <a:spcBef>
                <a:spcPts val="540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8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4765" algn="l" rtl="0" eaLnBrk="0">
              <a:lnSpc>
                <a:spcPct val="96000"/>
              </a:lnSpc>
              <a:spcBef>
                <a:spcPts val="5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88" name="group 88"/>
          <p:cNvGrpSpPr/>
          <p:nvPr/>
        </p:nvGrpSpPr>
        <p:grpSpPr>
          <a:xfrm rot="21600000">
            <a:off x="2810065" y="1831995"/>
            <a:ext cx="863013" cy="179536"/>
            <a:chOff x="0" y="0"/>
            <a:chExt cx="863013" cy="179536"/>
          </a:xfrm>
        </p:grpSpPr>
        <p:sp>
          <p:nvSpPr>
            <p:cNvPr id="1978" name="path 1978"/>
            <p:cNvSpPr/>
            <p:nvPr/>
          </p:nvSpPr>
          <p:spPr>
            <a:xfrm>
              <a:off x="4762" y="4424"/>
              <a:ext cx="856487" cy="170688"/>
            </a:xfrm>
            <a:custGeom>
              <a:avLst/>
              <a:gdLst/>
              <a:ahLst/>
              <a:cxnLst/>
              <a:rect l="0" t="0" r="0" b="0"/>
              <a:pathLst>
                <a:path w="1348" h="268">
                  <a:moveTo>
                    <a:pt x="1011" y="0"/>
                  </a:moveTo>
                  <a:lnTo>
                    <a:pt x="1011" y="67"/>
                  </a:lnTo>
                  <a:lnTo>
                    <a:pt x="210" y="67"/>
                  </a:lnTo>
                  <a:lnTo>
                    <a:pt x="210" y="201"/>
                  </a:lnTo>
                  <a:lnTo>
                    <a:pt x="1011" y="201"/>
                  </a:lnTo>
                  <a:lnTo>
                    <a:pt x="1011" y="268"/>
                  </a:lnTo>
                  <a:lnTo>
                    <a:pt x="1348" y="134"/>
                  </a:lnTo>
                  <a:lnTo>
                    <a:pt x="1011" y="0"/>
                  </a:lnTo>
                  <a:close/>
                </a:path>
                <a:path w="1348" h="268">
                  <a:moveTo>
                    <a:pt x="84" y="201"/>
                  </a:moveTo>
                  <a:lnTo>
                    <a:pt x="168" y="201"/>
                  </a:lnTo>
                  <a:lnTo>
                    <a:pt x="168" y="67"/>
                  </a:lnTo>
                  <a:lnTo>
                    <a:pt x="84" y="67"/>
                  </a:lnTo>
                  <a:lnTo>
                    <a:pt x="84" y="201"/>
                  </a:lnTo>
                  <a:close/>
                </a:path>
                <a:path w="1348" h="268">
                  <a:moveTo>
                    <a:pt x="0" y="201"/>
                  </a:moveTo>
                  <a:lnTo>
                    <a:pt x="42" y="201"/>
                  </a:lnTo>
                  <a:lnTo>
                    <a:pt x="42" y="67"/>
                  </a:lnTo>
                  <a:lnTo>
                    <a:pt x="0" y="67"/>
                  </a:lnTo>
                  <a:lnTo>
                    <a:pt x="0" y="201"/>
                  </a:lnTo>
                  <a:close/>
                </a:path>
              </a:pathLst>
            </a:custGeom>
            <a:solidFill>
              <a:srgbClr val="5B9BD5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80" name="path 1980"/>
            <p:cNvSpPr/>
            <p:nvPr/>
          </p:nvSpPr>
          <p:spPr>
            <a:xfrm>
              <a:off x="0" y="0"/>
              <a:ext cx="863013" cy="179536"/>
            </a:xfrm>
            <a:custGeom>
              <a:avLst/>
              <a:gdLst/>
              <a:ahLst/>
              <a:cxnLst/>
              <a:rect l="0" t="0" r="0" b="0"/>
              <a:pathLst>
                <a:path w="1359" h="282">
                  <a:moveTo>
                    <a:pt x="1019" y="6"/>
                  </a:moveTo>
                  <a:lnTo>
                    <a:pt x="1019" y="74"/>
                  </a:lnTo>
                  <a:lnTo>
                    <a:pt x="218" y="74"/>
                  </a:lnTo>
                  <a:lnTo>
                    <a:pt x="218" y="208"/>
                  </a:lnTo>
                  <a:lnTo>
                    <a:pt x="1019" y="208"/>
                  </a:lnTo>
                  <a:lnTo>
                    <a:pt x="1019" y="275"/>
                  </a:lnTo>
                  <a:lnTo>
                    <a:pt x="1356" y="141"/>
                  </a:lnTo>
                  <a:lnTo>
                    <a:pt x="1019" y="6"/>
                  </a:lnTo>
                  <a:close/>
                  <a:moveTo>
                    <a:pt x="91" y="208"/>
                  </a:moveTo>
                  <a:lnTo>
                    <a:pt x="176" y="208"/>
                  </a:lnTo>
                  <a:lnTo>
                    <a:pt x="176" y="74"/>
                  </a:lnTo>
                  <a:lnTo>
                    <a:pt x="91" y="74"/>
                  </a:lnTo>
                  <a:lnTo>
                    <a:pt x="91" y="208"/>
                  </a:lnTo>
                  <a:close/>
                  <a:moveTo>
                    <a:pt x="7" y="208"/>
                  </a:moveTo>
                  <a:lnTo>
                    <a:pt x="49" y="208"/>
                  </a:lnTo>
                  <a:lnTo>
                    <a:pt x="49" y="74"/>
                  </a:lnTo>
                  <a:lnTo>
                    <a:pt x="7" y="74"/>
                  </a:lnTo>
                  <a:lnTo>
                    <a:pt x="7" y="208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982" name="textbox 1982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84" name="textbox 1984"/>
          <p:cNvSpPr/>
          <p:nvPr/>
        </p:nvSpPr>
        <p:spPr>
          <a:xfrm>
            <a:off x="6988352" y="1953590"/>
            <a:ext cx="525780" cy="2882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+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986" name="textbox 1986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88" name="textbox 1988"/>
          <p:cNvSpPr/>
          <p:nvPr/>
        </p:nvSpPr>
        <p:spPr>
          <a:xfrm>
            <a:off x="6989044" y="1388721"/>
            <a:ext cx="160654" cy="2324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5000"/>
              </a:lnSpc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990" name="path 1990"/>
          <p:cNvSpPr/>
          <p:nvPr/>
        </p:nvSpPr>
        <p:spPr>
          <a:xfrm>
            <a:off x="7020877" y="3285744"/>
            <a:ext cx="9525" cy="286512"/>
          </a:xfrm>
          <a:custGeom>
            <a:avLst/>
            <a:gdLst/>
            <a:ahLst/>
            <a:cxnLst/>
            <a:rect l="0" t="0" r="0" b="0"/>
            <a:pathLst>
              <a:path w="15" h="451">
                <a:moveTo>
                  <a:pt x="7" y="0"/>
                </a:moveTo>
                <a:lnTo>
                  <a:pt x="7" y="451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92" name="path 1992"/>
          <p:cNvSpPr/>
          <p:nvPr/>
        </p:nvSpPr>
        <p:spPr>
          <a:xfrm>
            <a:off x="6585013" y="3171444"/>
            <a:ext cx="9525" cy="286511"/>
          </a:xfrm>
          <a:custGeom>
            <a:avLst/>
            <a:gdLst/>
            <a:ahLst/>
            <a:cxnLst/>
            <a:rect l="0" t="0" r="0" b="0"/>
            <a:pathLst>
              <a:path w="15" h="451">
                <a:moveTo>
                  <a:pt x="7" y="0"/>
                </a:moveTo>
                <a:lnTo>
                  <a:pt x="7" y="451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94" name="path 1994"/>
          <p:cNvSpPr/>
          <p:nvPr/>
        </p:nvSpPr>
        <p:spPr>
          <a:xfrm>
            <a:off x="7020877" y="2778252"/>
            <a:ext cx="9525" cy="286511"/>
          </a:xfrm>
          <a:custGeom>
            <a:avLst/>
            <a:gdLst/>
            <a:ahLst/>
            <a:cxnLst/>
            <a:rect l="0" t="0" r="0" b="0"/>
            <a:pathLst>
              <a:path w="15" h="451">
                <a:moveTo>
                  <a:pt x="7" y="0"/>
                </a:moveTo>
                <a:lnTo>
                  <a:pt x="7" y="451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96" name="path 1996"/>
          <p:cNvSpPr/>
          <p:nvPr/>
        </p:nvSpPr>
        <p:spPr>
          <a:xfrm>
            <a:off x="6613969" y="2657855"/>
            <a:ext cx="9525" cy="284988"/>
          </a:xfrm>
          <a:custGeom>
            <a:avLst/>
            <a:gdLst/>
            <a:ahLst/>
            <a:cxnLst/>
            <a:rect l="0" t="0" r="0" b="0"/>
            <a:pathLst>
              <a:path w="15" h="448">
                <a:moveTo>
                  <a:pt x="7" y="0"/>
                </a:moveTo>
                <a:lnTo>
                  <a:pt x="7" y="448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98" name="path 1998"/>
          <p:cNvSpPr/>
          <p:nvPr/>
        </p:nvSpPr>
        <p:spPr>
          <a:xfrm>
            <a:off x="7814881" y="2772155"/>
            <a:ext cx="9525" cy="284988"/>
          </a:xfrm>
          <a:custGeom>
            <a:avLst/>
            <a:gdLst/>
            <a:ahLst/>
            <a:cxnLst/>
            <a:rect l="0" t="0" r="0" b="0"/>
            <a:pathLst>
              <a:path w="15" h="448">
                <a:moveTo>
                  <a:pt x="7" y="0"/>
                </a:moveTo>
                <a:lnTo>
                  <a:pt x="7" y="448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00" name="path 2000"/>
          <p:cNvSpPr/>
          <p:nvPr/>
        </p:nvSpPr>
        <p:spPr>
          <a:xfrm>
            <a:off x="6613969" y="2142744"/>
            <a:ext cx="9525" cy="228600"/>
          </a:xfrm>
          <a:custGeom>
            <a:avLst/>
            <a:gdLst/>
            <a:ahLst/>
            <a:cxnLst/>
            <a:rect l="0" t="0" r="0" b="0"/>
            <a:pathLst>
              <a:path w="15" h="360">
                <a:moveTo>
                  <a:pt x="7" y="0"/>
                </a:moveTo>
                <a:lnTo>
                  <a:pt x="7" y="36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02" name="path 2002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textbox 2004"/>
          <p:cNvSpPr/>
          <p:nvPr/>
        </p:nvSpPr>
        <p:spPr>
          <a:xfrm>
            <a:off x="514375" y="264667"/>
            <a:ext cx="8432800" cy="14319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530465" algn="l" rtl="0" eaLnBrk="0">
              <a:lnSpc>
                <a:spcPct val="83000"/>
              </a:lnSpc>
              <a:spcBef>
                <a:spcPts val="5"/>
              </a:spcBef>
              <a:tabLst>
                <a:tab pos="7642225" algn="l"/>
              </a:tabLst>
            </a:pPr>
            <a:r>
              <a:rPr sz="1200" kern="0" spc="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1200" b="1" kern="0" spc="1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4605" algn="l" rtl="0" eaLnBrk="0">
              <a:lnSpc>
                <a:spcPct val="93000"/>
              </a:lnSpc>
              <a:spcBef>
                <a:spcPts val="535"/>
              </a:spcBef>
              <a:tabLst>
                <a:tab pos="7486015" algn="l"/>
              </a:tabLst>
            </a:pPr>
            <a:r>
              <a:rPr sz="3000" u="sng" kern="0" spc="-1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语言的二义性</a:t>
            </a:r>
            <a:r>
              <a:rPr sz="3000" u="sng" kern="0" spc="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spcBef>
                <a:spcPts val="5"/>
              </a:spcBef>
            </a:pP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找不到一个非二义性文法支持该语言，则该语言才是二义</a:t>
            </a: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的。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06" name="path 2006"/>
          <p:cNvSpPr/>
          <p:nvPr/>
        </p:nvSpPr>
        <p:spPr>
          <a:xfrm>
            <a:off x="8157844" y="277367"/>
            <a:ext cx="6350" cy="234407"/>
          </a:xfrm>
          <a:custGeom>
            <a:avLst/>
            <a:gdLst/>
            <a:ahLst/>
            <a:cxnLst/>
            <a:rect l="0" t="0" r="0" b="0"/>
            <a:pathLst>
              <a:path w="10" h="369">
                <a:moveTo>
                  <a:pt x="5" y="0"/>
                </a:moveTo>
                <a:lnTo>
                  <a:pt x="5" y="369"/>
                </a:lnTo>
              </a:path>
            </a:pathLst>
          </a:custGeom>
          <a:noFill/>
          <a:ln w="5916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08" name="picture 20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458711" y="277367"/>
            <a:ext cx="1586483" cy="255587"/>
          </a:xfrm>
          <a:prstGeom prst="rect">
            <a:avLst/>
          </a:prstGeom>
        </p:spPr>
      </p:pic>
      <p:sp>
        <p:nvSpPr>
          <p:cNvPr id="2010" name="textbox 2010"/>
          <p:cNvSpPr/>
          <p:nvPr/>
        </p:nvSpPr>
        <p:spPr>
          <a:xfrm>
            <a:off x="1153668" y="2135123"/>
            <a:ext cx="7115809" cy="1115694"/>
          </a:xfrm>
          <a:prstGeom prst="rect">
            <a:avLst/>
          </a:prstGeom>
          <a:solidFill>
            <a:srgbClr val="FFFFC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3980" algn="l" rtl="0" eaLnBrk="0">
              <a:lnSpc>
                <a:spcPct val="189000"/>
              </a:lnSpc>
              <a:spcBef>
                <a:spcPts val="0"/>
              </a:spcBef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对于语言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</a:t>
            </a:r>
            <a:r>
              <a:rPr sz="18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，可能存在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G’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，使得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L(G)=L(G’)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，而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是二义性文法，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但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G’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是非二义性文法，故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</a:t>
            </a:r>
            <a:r>
              <a:rPr sz="1800" b="1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非二义性语言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12" name="picture 20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2014" name="picture 20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2016" name="textbox 2016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8" name="picture 20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2020" name="picture 20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2022" name="textbox 2022"/>
          <p:cNvSpPr/>
          <p:nvPr/>
        </p:nvSpPr>
        <p:spPr>
          <a:xfrm>
            <a:off x="1328927" y="2461260"/>
            <a:ext cx="7480300" cy="520065"/>
          </a:xfrm>
          <a:prstGeom prst="rect">
            <a:avLst/>
          </a:prstGeom>
          <a:solidFill>
            <a:srgbClr val="FFFFC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" algn="l" rtl="0" eaLnBrk="0">
              <a:lnSpc>
                <a:spcPct val="97000"/>
              </a:lnSpc>
              <a:spcBef>
                <a:spcPts val="5"/>
              </a:spcBef>
            </a:pP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大部分自然语言都具有二义性，因而处理起来是有一定难度</a:t>
            </a: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的。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24" name="textbox 2024"/>
          <p:cNvSpPr/>
          <p:nvPr/>
        </p:nvSpPr>
        <p:spPr>
          <a:xfrm>
            <a:off x="515975" y="501523"/>
            <a:ext cx="7498080" cy="4832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tabLst>
                <a:tab pos="7484110" algn="l"/>
              </a:tabLst>
            </a:pPr>
            <a:r>
              <a:rPr sz="3000" u="sng" kern="0" spc="-1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英语的二义性</a:t>
            </a:r>
            <a:r>
              <a:rPr sz="3000" u="sng" kern="0" spc="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26" name="textbox 2026"/>
          <p:cNvSpPr/>
          <p:nvPr/>
        </p:nvSpPr>
        <p:spPr>
          <a:xfrm>
            <a:off x="2570480" y="1570405"/>
            <a:ext cx="3151504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24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 saw Jack</a:t>
            </a:r>
            <a:r>
              <a:rPr sz="24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</a:t>
            </a:r>
            <a:r>
              <a:rPr sz="24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 bookshop.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2028" name="picture 20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2030" name="textbox 2030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32" name="textbox 2032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34" name="path 2034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picture 20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2038" name="picture 20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graphicFrame>
        <p:nvGraphicFramePr>
          <p:cNvPr id="2040" name="table 2040"/>
          <p:cNvGraphicFramePr>
            <a:graphicFrameLocks noGrp="1"/>
          </p:cNvGraphicFramePr>
          <p:nvPr/>
        </p:nvGraphicFramePr>
        <p:xfrm>
          <a:off x="4934458" y="2125726"/>
          <a:ext cx="1758950" cy="1394460"/>
        </p:xfrm>
        <a:graphic>
          <a:graphicData uri="http://schemas.openxmlformats.org/drawingml/2006/table">
            <a:tbl>
              <a:tblPr/>
              <a:tblGrid>
                <a:gridCol w="1758950"/>
              </a:tblGrid>
              <a:tr h="138176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2870" algn="l" rtl="0" eaLnBrk="0">
                        <a:lnSpc>
                          <a:spcPct val="92000"/>
                        </a:lnSpc>
                        <a:spcBef>
                          <a:spcPts val="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文法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G[S]: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168910" algn="l" rtl="0" eaLnBrk="0">
                        <a:lnSpc>
                          <a:spcPct val="108000"/>
                        </a:lnSpc>
                        <a:spcBef>
                          <a:spcPts val="435"/>
                        </a:spcBef>
                      </a:pPr>
                      <a:r>
                        <a:rPr sz="1800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8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→</a:t>
                      </a:r>
                      <a:r>
                        <a:rPr sz="18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SaS</a:t>
                      </a:r>
                      <a:r>
                        <a:rPr sz="18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8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SbS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   </a:t>
                      </a:r>
                      <a:r>
                        <a:rPr sz="18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8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→</a:t>
                      </a:r>
                      <a:r>
                        <a:rPr sz="18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cSd</a:t>
                      </a:r>
                      <a:r>
                        <a:rPr sz="18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8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eS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6891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8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→</a:t>
                      </a:r>
                      <a:r>
                        <a:rPr sz="18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f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42" name="table 2042"/>
          <p:cNvGraphicFramePr>
            <a:graphicFrameLocks noGrp="1"/>
          </p:cNvGraphicFramePr>
          <p:nvPr/>
        </p:nvGraphicFramePr>
        <p:xfrm>
          <a:off x="7077202" y="2125726"/>
          <a:ext cx="1638300" cy="1089660"/>
        </p:xfrm>
        <a:graphic>
          <a:graphicData uri="http://schemas.openxmlformats.org/drawingml/2006/table">
            <a:tbl>
              <a:tblPr/>
              <a:tblGrid>
                <a:gridCol w="1638300"/>
              </a:tblGrid>
              <a:tr h="107696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4140" algn="l" rtl="0" eaLnBrk="0">
                        <a:lnSpc>
                          <a:spcPct val="92000"/>
                        </a:lnSpc>
                        <a:spcBef>
                          <a:spcPts val="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文法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G[S]: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170180" algn="l" rtl="0" eaLnBrk="0">
                        <a:lnSpc>
                          <a:spcPct val="110000"/>
                        </a:lnSpc>
                        <a:spcBef>
                          <a:spcPts val="370"/>
                        </a:spcBef>
                      </a:pPr>
                      <a:r>
                        <a:rPr sz="18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8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→</a:t>
                      </a:r>
                      <a:r>
                        <a:rPr sz="18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S+S</a:t>
                      </a:r>
                      <a:r>
                        <a:rPr sz="18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|S*S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  </a:t>
                      </a:r>
                      <a:r>
                        <a:rPr sz="1800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8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→</a:t>
                      </a:r>
                      <a:r>
                        <a:rPr sz="18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i</a:t>
                      </a:r>
                      <a:r>
                        <a:rPr sz="18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8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(S)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44" name="textbox 2044"/>
          <p:cNvSpPr/>
          <p:nvPr/>
        </p:nvSpPr>
        <p:spPr>
          <a:xfrm>
            <a:off x="1318593" y="3739925"/>
            <a:ext cx="7045959" cy="273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955"/>
              </a:lnSpc>
            </a:pP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句子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()()() </a:t>
            </a: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                 </a:t>
            </a: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句型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iiSeS</a:t>
            </a: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                </a:t>
            </a: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句型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SaSaS</a:t>
            </a: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                      </a:t>
            </a:r>
            <a:r>
              <a:rPr sz="2400" kern="0" spc="20" baseline="7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句子</a:t>
            </a:r>
            <a:r>
              <a:rPr sz="2400" kern="0" spc="20" baseline="70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i+i+i</a:t>
            </a:r>
            <a:endParaRPr sz="2400" baseline="70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2046" name="table 2046"/>
          <p:cNvGraphicFramePr>
            <a:graphicFrameLocks noGrp="1"/>
          </p:cNvGraphicFramePr>
          <p:nvPr/>
        </p:nvGraphicFramePr>
        <p:xfrm>
          <a:off x="574294" y="2125726"/>
          <a:ext cx="1830704" cy="702945"/>
        </p:xfrm>
        <a:graphic>
          <a:graphicData uri="http://schemas.openxmlformats.org/drawingml/2006/table">
            <a:tbl>
              <a:tblPr/>
              <a:tblGrid>
                <a:gridCol w="1830704"/>
              </a:tblGrid>
              <a:tr h="6902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2870" algn="l" rtl="0" eaLnBrk="0">
                        <a:lnSpc>
                          <a:spcPct val="92000"/>
                        </a:lnSpc>
                        <a:spcBef>
                          <a:spcPts val="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文法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G[S]: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algn="l" rtl="0" eaLnBrk="0">
                        <a:lnSpc>
                          <a:spcPct val="114000"/>
                        </a:lnSpc>
                      </a:pPr>
                      <a:endParaRPr sz="6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68910" algn="l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18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8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→</a:t>
                      </a:r>
                      <a:r>
                        <a:rPr sz="18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SS</a:t>
                      </a:r>
                      <a:r>
                        <a:rPr sz="18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8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(S)</a:t>
                      </a:r>
                      <a:r>
                        <a:rPr sz="18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8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( )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48" name="table 2048"/>
          <p:cNvGraphicFramePr>
            <a:graphicFrameLocks noGrp="1"/>
          </p:cNvGraphicFramePr>
          <p:nvPr/>
        </p:nvGraphicFramePr>
        <p:xfrm>
          <a:off x="2790189" y="2125726"/>
          <a:ext cx="1758950" cy="702945"/>
        </p:xfrm>
        <a:graphic>
          <a:graphicData uri="http://schemas.openxmlformats.org/drawingml/2006/table">
            <a:tbl>
              <a:tblPr/>
              <a:tblGrid>
                <a:gridCol w="1758950"/>
              </a:tblGrid>
              <a:tr h="6902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2870" algn="l" rtl="0" eaLnBrk="0">
                        <a:lnSpc>
                          <a:spcPct val="92000"/>
                        </a:lnSpc>
                        <a:spcBef>
                          <a:spcPts val="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文法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G[S]: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algn="l" rtl="0" eaLnBrk="0">
                        <a:lnSpc>
                          <a:spcPct val="100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6891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8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8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→</a:t>
                      </a:r>
                      <a:r>
                        <a:rPr sz="18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iSeS</a:t>
                      </a:r>
                      <a:r>
                        <a:rPr sz="18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8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iS</a:t>
                      </a:r>
                      <a:r>
                        <a:rPr sz="18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 i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50" name="textbox 2050"/>
          <p:cNvSpPr/>
          <p:nvPr/>
        </p:nvSpPr>
        <p:spPr>
          <a:xfrm>
            <a:off x="532739" y="439928"/>
            <a:ext cx="3008629" cy="457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3000" kern="0" spc="-23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课内练习（多选）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52" name="textbox 2052"/>
          <p:cNvSpPr/>
          <p:nvPr/>
        </p:nvSpPr>
        <p:spPr>
          <a:xfrm>
            <a:off x="409829" y="1146568"/>
            <a:ext cx="3602354" cy="330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5000"/>
              </a:lnSpc>
            </a:pPr>
            <a:r>
              <a:rPr sz="2100" kern="0" spc="-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下面的文法中，哪些是二义的？</a:t>
            </a:r>
            <a:endParaRPr sz="2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054" name="picture 20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2056" name="path 2056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58" name="textbox 2058"/>
          <p:cNvSpPr/>
          <p:nvPr/>
        </p:nvSpPr>
        <p:spPr>
          <a:xfrm>
            <a:off x="1309116" y="1661159"/>
            <a:ext cx="389254" cy="358775"/>
          </a:xfrm>
          <a:prstGeom prst="rect">
            <a:avLst/>
          </a:prstGeom>
          <a:solidFill>
            <a:srgbClr val="5B9BD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4460" algn="l" rtl="0" eaLnBrk="0">
              <a:lnSpc>
                <a:spcPct val="73000"/>
              </a:lnSpc>
              <a:spcBef>
                <a:spcPts val="0"/>
              </a:spcBef>
            </a:pP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endParaRPr sz="20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060" name="textbox 2060"/>
          <p:cNvSpPr/>
          <p:nvPr/>
        </p:nvSpPr>
        <p:spPr>
          <a:xfrm>
            <a:off x="3461003" y="1661159"/>
            <a:ext cx="387350" cy="358775"/>
          </a:xfrm>
          <a:prstGeom prst="rect">
            <a:avLst/>
          </a:prstGeom>
          <a:solidFill>
            <a:srgbClr val="5B9BD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46050" algn="l" rtl="0" eaLnBrk="0">
              <a:lnSpc>
                <a:spcPct val="73000"/>
              </a:lnSpc>
              <a:spcBef>
                <a:spcPts val="5"/>
              </a:spcBef>
            </a:pP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</a:t>
            </a:r>
            <a:endParaRPr sz="20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062" name="textbox 2062"/>
          <p:cNvSpPr/>
          <p:nvPr/>
        </p:nvSpPr>
        <p:spPr>
          <a:xfrm>
            <a:off x="5553455" y="1661159"/>
            <a:ext cx="387350" cy="358775"/>
          </a:xfrm>
          <a:prstGeom prst="rect">
            <a:avLst/>
          </a:prstGeom>
          <a:solidFill>
            <a:srgbClr val="5B9BD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7795" algn="l" rtl="0" eaLnBrk="0">
              <a:lnSpc>
                <a:spcPct val="73000"/>
              </a:lnSpc>
              <a:spcBef>
                <a:spcPts val="0"/>
              </a:spcBef>
            </a:pPr>
            <a:r>
              <a:rPr sz="2000" kern="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</a:t>
            </a:r>
            <a:endParaRPr sz="20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064" name="textbox 2064"/>
          <p:cNvSpPr/>
          <p:nvPr/>
        </p:nvSpPr>
        <p:spPr>
          <a:xfrm>
            <a:off x="7699247" y="1662683"/>
            <a:ext cx="387350" cy="358775"/>
          </a:xfrm>
          <a:prstGeom prst="rect">
            <a:avLst/>
          </a:prstGeom>
          <a:solidFill>
            <a:srgbClr val="5B9BD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7160" algn="l" rtl="0" eaLnBrk="0">
              <a:lnSpc>
                <a:spcPct val="73000"/>
              </a:lnSpc>
              <a:spcBef>
                <a:spcPts val="5"/>
              </a:spcBef>
            </a:pPr>
            <a:r>
              <a:rPr sz="2000" kern="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endParaRPr sz="20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066" name="textbox 2066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68" name="textbox 2068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70" name="path 2070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textbox 2072"/>
          <p:cNvSpPr/>
          <p:nvPr/>
        </p:nvSpPr>
        <p:spPr>
          <a:xfrm>
            <a:off x="409448" y="1288389"/>
            <a:ext cx="8572500" cy="12947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2100" kern="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句型的分析： 识别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输入符号串是否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为某一文法的句型（或句子）的过程。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07390" algn="l" rtl="0" eaLnBrk="0">
              <a:lnSpc>
                <a:spcPct val="97000"/>
              </a:lnSpc>
              <a:spcBef>
                <a:spcPts val="5"/>
              </a:spcBef>
            </a:pP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同一个句型或句子，可以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通过不同的推导序列推导出来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74" name="picture 20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2076" name="picture 20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2078" name="textbox 2078"/>
          <p:cNvSpPr/>
          <p:nvPr/>
        </p:nvSpPr>
        <p:spPr>
          <a:xfrm>
            <a:off x="1917191" y="3252216"/>
            <a:ext cx="5320665" cy="520065"/>
          </a:xfrm>
          <a:prstGeom prst="rect">
            <a:avLst/>
          </a:prstGeom>
          <a:solidFill>
            <a:srgbClr val="FFFFC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5885" algn="l" rtl="0" eaLnBrk="0">
              <a:lnSpc>
                <a:spcPct val="97000"/>
              </a:lnSpc>
              <a:spcBef>
                <a:spcPts val="5"/>
              </a:spcBef>
            </a:pP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推导过程中选择替换的非终结符的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次序不同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80" name="textbox 2080"/>
          <p:cNvSpPr/>
          <p:nvPr/>
        </p:nvSpPr>
        <p:spPr>
          <a:xfrm>
            <a:off x="532739" y="501523"/>
            <a:ext cx="2829560" cy="4705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3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2.6</a:t>
            </a:r>
            <a:r>
              <a:rPr sz="3000" kern="0" spc="13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3000" kern="0" spc="-3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句型的分析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82" name="picture 20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396703" y="1819655"/>
            <a:ext cx="791770" cy="1110567"/>
          </a:xfrm>
          <a:prstGeom prst="rect">
            <a:avLst/>
          </a:prstGeom>
        </p:spPr>
      </p:pic>
      <p:pic>
        <p:nvPicPr>
          <p:cNvPr id="2084" name="picture 20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2086" name="path 2086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88" name="textbox 2088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90" name="textbox 2090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92" name="path 2092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4" name="picture 20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2096" name="picture 20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grpSp>
        <p:nvGrpSpPr>
          <p:cNvPr id="90" name="group 90"/>
          <p:cNvGrpSpPr/>
          <p:nvPr/>
        </p:nvGrpSpPr>
        <p:grpSpPr>
          <a:xfrm rot="21600000">
            <a:off x="1226819" y="1106424"/>
            <a:ext cx="6001511" cy="800099"/>
            <a:chOff x="0" y="0"/>
            <a:chExt cx="6001511" cy="800099"/>
          </a:xfrm>
        </p:grpSpPr>
        <p:sp>
          <p:nvSpPr>
            <p:cNvPr id="2098" name="path 2098"/>
            <p:cNvSpPr/>
            <p:nvPr/>
          </p:nvSpPr>
          <p:spPr>
            <a:xfrm>
              <a:off x="0" y="0"/>
              <a:ext cx="6001511" cy="800099"/>
            </a:xfrm>
            <a:custGeom>
              <a:avLst/>
              <a:gdLst/>
              <a:ahLst/>
              <a:cxnLst/>
              <a:rect l="0" t="0" r="0" b="0"/>
              <a:pathLst>
                <a:path w="9451" h="1259">
                  <a:moveTo>
                    <a:pt x="0" y="630"/>
                  </a:moveTo>
                  <a:cubicBezTo>
                    <a:pt x="0" y="281"/>
                    <a:pt x="2115" y="0"/>
                    <a:pt x="4725" y="0"/>
                  </a:cubicBezTo>
                  <a:cubicBezTo>
                    <a:pt x="7335" y="0"/>
                    <a:pt x="9451" y="281"/>
                    <a:pt x="9451" y="630"/>
                  </a:cubicBezTo>
                  <a:cubicBezTo>
                    <a:pt x="9451" y="977"/>
                    <a:pt x="7335" y="1259"/>
                    <a:pt x="4725" y="1259"/>
                  </a:cubicBezTo>
                  <a:cubicBezTo>
                    <a:pt x="2115" y="1259"/>
                    <a:pt x="0" y="977"/>
                    <a:pt x="0" y="630"/>
                  </a:cubicBezTo>
                </a:path>
              </a:pathLst>
            </a:custGeom>
            <a:solidFill>
              <a:srgbClr val="FFFF00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00" name="textbox 2100"/>
            <p:cNvSpPr/>
            <p:nvPr/>
          </p:nvSpPr>
          <p:spPr>
            <a:xfrm>
              <a:off x="-12700" y="-12700"/>
              <a:ext cx="6027420" cy="85026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1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1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929640" algn="l" rtl="0" eaLnBrk="0">
                <a:lnSpc>
                  <a:spcPct val="98000"/>
                </a:lnSpc>
                <a:spcBef>
                  <a:spcPts val="5"/>
                </a:spcBef>
              </a:pPr>
              <a:r>
                <a:rPr sz="1800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句型推导过程</a:t>
              </a:r>
              <a:r>
                <a:rPr sz="1800" kern="0" spc="0" dirty="0">
                  <a:solidFill>
                    <a:srgbClr val="0066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&lt;==&gt;</a:t>
              </a:r>
              <a:r>
                <a:rPr sz="1800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句型语法树的生长</a:t>
              </a:r>
              <a:r>
                <a:rPr sz="1800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过程</a:t>
              </a:r>
              <a:endPara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102" name="textbox 2102"/>
          <p:cNvSpPr/>
          <p:nvPr/>
        </p:nvSpPr>
        <p:spPr>
          <a:xfrm>
            <a:off x="516737" y="501523"/>
            <a:ext cx="7497444" cy="4832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tabLst>
                <a:tab pos="7483475" algn="l"/>
              </a:tabLst>
            </a:pPr>
            <a:r>
              <a:rPr sz="3000" u="sng" kern="0" spc="-1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句型的分析</a:t>
            </a:r>
            <a:r>
              <a:rPr sz="3000" u="sng" kern="0" spc="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04" name="textbox 2104"/>
          <p:cNvSpPr/>
          <p:nvPr/>
        </p:nvSpPr>
        <p:spPr>
          <a:xfrm>
            <a:off x="2439695" y="3096818"/>
            <a:ext cx="3866515" cy="292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</a:t>
            </a:r>
            <a:r>
              <a:rPr sz="1800" kern="0" spc="-50" dirty="0">
                <a:solidFill>
                  <a:srgbClr val="33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识别符号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开始，</a:t>
            </a:r>
            <a:r>
              <a:rPr sz="1800" kern="0" spc="-50" dirty="0">
                <a:solidFill>
                  <a:srgbClr val="FF00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逐步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建立</a:t>
            </a:r>
            <a:r>
              <a:rPr sz="1800" kern="0" spc="-50" dirty="0">
                <a:solidFill>
                  <a:srgbClr val="008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推导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序列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06" name="textbox 2106"/>
          <p:cNvSpPr/>
          <p:nvPr/>
        </p:nvSpPr>
        <p:spPr>
          <a:xfrm>
            <a:off x="2461005" y="3839972"/>
            <a:ext cx="3846195" cy="292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7000"/>
              </a:lnSpc>
            </a:pPr>
            <a:r>
              <a:rPr sz="1800" kern="0" spc="-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sz="1800" kern="0" spc="-100" dirty="0">
                <a:solidFill>
                  <a:srgbClr val="33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根结点</a:t>
            </a:r>
            <a:r>
              <a:rPr sz="1800" kern="0" spc="-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开始，</a:t>
            </a:r>
            <a:r>
              <a:rPr sz="1800" kern="0" spc="-2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100" dirty="0">
                <a:solidFill>
                  <a:srgbClr val="FF00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自上而下</a:t>
            </a:r>
            <a:r>
              <a:rPr sz="1800" kern="0" spc="-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建立</a:t>
            </a:r>
            <a:r>
              <a:rPr sz="1800" kern="0" spc="-100" dirty="0">
                <a:solidFill>
                  <a:srgbClr val="008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语法树</a:t>
            </a:r>
            <a:r>
              <a:rPr sz="1800" kern="0" spc="-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92" name="group 92"/>
          <p:cNvGrpSpPr/>
          <p:nvPr/>
        </p:nvGrpSpPr>
        <p:grpSpPr>
          <a:xfrm rot="21600000">
            <a:off x="1587817" y="2389441"/>
            <a:ext cx="609981" cy="238156"/>
            <a:chOff x="0" y="0"/>
            <a:chExt cx="609981" cy="238156"/>
          </a:xfrm>
        </p:grpSpPr>
        <p:sp>
          <p:nvSpPr>
            <p:cNvPr id="2108" name="path 2108"/>
            <p:cNvSpPr/>
            <p:nvPr/>
          </p:nvSpPr>
          <p:spPr>
            <a:xfrm>
              <a:off x="4762" y="4762"/>
              <a:ext cx="600456" cy="231013"/>
            </a:xfrm>
            <a:custGeom>
              <a:avLst/>
              <a:gdLst/>
              <a:ahLst/>
              <a:cxnLst/>
              <a:rect l="0" t="0" r="0" b="0"/>
              <a:pathLst>
                <a:path w="945" h="363">
                  <a:moveTo>
                    <a:pt x="0" y="0"/>
                  </a:moveTo>
                  <a:cubicBezTo>
                    <a:pt x="118" y="22"/>
                    <a:pt x="236" y="36"/>
                    <a:pt x="354" y="42"/>
                  </a:cubicBezTo>
                  <a:lnTo>
                    <a:pt x="236" y="51"/>
                  </a:lnTo>
                  <a:cubicBezTo>
                    <a:pt x="394" y="66"/>
                    <a:pt x="551" y="66"/>
                    <a:pt x="709" y="51"/>
                  </a:cubicBezTo>
                  <a:lnTo>
                    <a:pt x="590" y="42"/>
                  </a:lnTo>
                  <a:cubicBezTo>
                    <a:pt x="709" y="36"/>
                    <a:pt x="827" y="22"/>
                    <a:pt x="945" y="0"/>
                  </a:cubicBezTo>
                  <a:lnTo>
                    <a:pt x="827" y="168"/>
                  </a:lnTo>
                  <a:lnTo>
                    <a:pt x="945" y="297"/>
                  </a:lnTo>
                  <a:cubicBezTo>
                    <a:pt x="866" y="312"/>
                    <a:pt x="788" y="323"/>
                    <a:pt x="709" y="331"/>
                  </a:cubicBezTo>
                  <a:lnTo>
                    <a:pt x="709" y="348"/>
                  </a:lnTo>
                  <a:cubicBezTo>
                    <a:pt x="551" y="363"/>
                    <a:pt x="394" y="363"/>
                    <a:pt x="236" y="348"/>
                  </a:cubicBezTo>
                  <a:lnTo>
                    <a:pt x="236" y="331"/>
                  </a:lnTo>
                  <a:cubicBezTo>
                    <a:pt x="157" y="323"/>
                    <a:pt x="78" y="312"/>
                    <a:pt x="0" y="297"/>
                  </a:cubicBezTo>
                  <a:lnTo>
                    <a:pt x="118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10" name="path 2110"/>
            <p:cNvSpPr/>
            <p:nvPr/>
          </p:nvSpPr>
          <p:spPr>
            <a:xfrm>
              <a:off x="0" y="0"/>
              <a:ext cx="609981" cy="238156"/>
            </a:xfrm>
            <a:custGeom>
              <a:avLst/>
              <a:gdLst/>
              <a:ahLst/>
              <a:cxnLst/>
              <a:rect l="0" t="0" r="0" b="0"/>
              <a:pathLst>
                <a:path w="960" h="375">
                  <a:moveTo>
                    <a:pt x="7" y="7"/>
                  </a:moveTo>
                  <a:cubicBezTo>
                    <a:pt x="125" y="29"/>
                    <a:pt x="243" y="44"/>
                    <a:pt x="362" y="49"/>
                  </a:cubicBezTo>
                  <a:lnTo>
                    <a:pt x="243" y="58"/>
                  </a:lnTo>
                  <a:cubicBezTo>
                    <a:pt x="401" y="73"/>
                    <a:pt x="559" y="73"/>
                    <a:pt x="716" y="58"/>
                  </a:cubicBezTo>
                  <a:lnTo>
                    <a:pt x="598" y="49"/>
                  </a:lnTo>
                  <a:cubicBezTo>
                    <a:pt x="716" y="44"/>
                    <a:pt x="834" y="29"/>
                    <a:pt x="953" y="7"/>
                  </a:cubicBezTo>
                  <a:lnTo>
                    <a:pt x="834" y="175"/>
                  </a:lnTo>
                  <a:lnTo>
                    <a:pt x="953" y="305"/>
                  </a:lnTo>
                  <a:cubicBezTo>
                    <a:pt x="874" y="319"/>
                    <a:pt x="795" y="331"/>
                    <a:pt x="716" y="338"/>
                  </a:cubicBezTo>
                  <a:lnTo>
                    <a:pt x="716" y="356"/>
                  </a:lnTo>
                  <a:cubicBezTo>
                    <a:pt x="559" y="371"/>
                    <a:pt x="401" y="371"/>
                    <a:pt x="243" y="356"/>
                  </a:cubicBezTo>
                  <a:lnTo>
                    <a:pt x="243" y="338"/>
                  </a:lnTo>
                  <a:cubicBezTo>
                    <a:pt x="165" y="331"/>
                    <a:pt x="86" y="319"/>
                    <a:pt x="7" y="305"/>
                  </a:cubicBezTo>
                  <a:lnTo>
                    <a:pt x="125" y="175"/>
                  </a:lnTo>
                  <a:lnTo>
                    <a:pt x="7" y="7"/>
                  </a:lnTo>
                  <a:close/>
                  <a:moveTo>
                    <a:pt x="243" y="338"/>
                  </a:moveTo>
                  <a:lnTo>
                    <a:pt x="243" y="58"/>
                  </a:lnTo>
                  <a:moveTo>
                    <a:pt x="716" y="58"/>
                  </a:moveTo>
                  <a:lnTo>
                    <a:pt x="716" y="338"/>
                  </a:lnTo>
                  <a:moveTo>
                    <a:pt x="362" y="49"/>
                  </a:moveTo>
                  <a:lnTo>
                    <a:pt x="362" y="67"/>
                  </a:lnTo>
                  <a:moveTo>
                    <a:pt x="598" y="67"/>
                  </a:moveTo>
                  <a:lnTo>
                    <a:pt x="598" y="49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112" name="textbox 2112"/>
          <p:cNvSpPr/>
          <p:nvPr/>
        </p:nvSpPr>
        <p:spPr>
          <a:xfrm>
            <a:off x="1729994" y="2393746"/>
            <a:ext cx="2495550" cy="292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tabLst>
                <a:tab pos="137160" algn="l"/>
              </a:tabLst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</a:t>
            </a:r>
            <a:r>
              <a:rPr sz="1800" kern="0" spc="-20" dirty="0">
                <a:solidFill>
                  <a:srgbClr val="0F48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自顶向下</a:t>
            </a:r>
            <a:r>
              <a:rPr sz="1800" kern="0" spc="-30" dirty="0">
                <a:solidFill>
                  <a:srgbClr val="0F48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分析方法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114" name="picture 21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grpSp>
        <p:nvGrpSpPr>
          <p:cNvPr id="94" name="group 94"/>
          <p:cNvGrpSpPr/>
          <p:nvPr/>
        </p:nvGrpSpPr>
        <p:grpSpPr>
          <a:xfrm rot="21600000">
            <a:off x="4047803" y="3424237"/>
            <a:ext cx="348877" cy="351370"/>
            <a:chOff x="0" y="0"/>
            <a:chExt cx="348877" cy="351370"/>
          </a:xfrm>
        </p:grpSpPr>
        <p:sp>
          <p:nvSpPr>
            <p:cNvPr id="2116" name="path 2116"/>
            <p:cNvSpPr/>
            <p:nvPr/>
          </p:nvSpPr>
          <p:spPr>
            <a:xfrm>
              <a:off x="2988" y="4762"/>
              <a:ext cx="342900" cy="342900"/>
            </a:xfrm>
            <a:custGeom>
              <a:avLst/>
              <a:gdLst/>
              <a:ahLst/>
              <a:cxnLst/>
              <a:rect l="0" t="0" r="0" b="0"/>
              <a:pathLst>
                <a:path w="540" h="540">
                  <a:moveTo>
                    <a:pt x="0" y="322"/>
                  </a:moveTo>
                  <a:lnTo>
                    <a:pt x="163" y="322"/>
                  </a:lnTo>
                  <a:lnTo>
                    <a:pt x="163" y="0"/>
                  </a:lnTo>
                  <a:lnTo>
                    <a:pt x="376" y="0"/>
                  </a:lnTo>
                  <a:lnTo>
                    <a:pt x="376" y="322"/>
                  </a:lnTo>
                  <a:lnTo>
                    <a:pt x="540" y="322"/>
                  </a:lnTo>
                  <a:lnTo>
                    <a:pt x="270" y="540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rgbClr val="66FF66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18" name="path 2118"/>
            <p:cNvSpPr/>
            <p:nvPr/>
          </p:nvSpPr>
          <p:spPr>
            <a:xfrm>
              <a:off x="0" y="0"/>
              <a:ext cx="348877" cy="351370"/>
            </a:xfrm>
            <a:custGeom>
              <a:avLst/>
              <a:gdLst/>
              <a:ahLst/>
              <a:cxnLst/>
              <a:rect l="0" t="0" r="0" b="0"/>
              <a:pathLst>
                <a:path w="549" h="553">
                  <a:moveTo>
                    <a:pt x="4" y="329"/>
                  </a:moveTo>
                  <a:lnTo>
                    <a:pt x="167" y="329"/>
                  </a:lnTo>
                  <a:lnTo>
                    <a:pt x="167" y="7"/>
                  </a:lnTo>
                  <a:lnTo>
                    <a:pt x="381" y="7"/>
                  </a:lnTo>
                  <a:lnTo>
                    <a:pt x="381" y="329"/>
                  </a:lnTo>
                  <a:lnTo>
                    <a:pt x="544" y="329"/>
                  </a:lnTo>
                  <a:lnTo>
                    <a:pt x="274" y="547"/>
                  </a:lnTo>
                  <a:lnTo>
                    <a:pt x="4" y="329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120" name="textbox 2120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22" name="textbox 2122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24" name="path 2124"/>
          <p:cNvSpPr/>
          <p:nvPr/>
        </p:nvSpPr>
        <p:spPr>
          <a:xfrm>
            <a:off x="1742694" y="2421000"/>
            <a:ext cx="300227" cy="15239"/>
          </a:xfrm>
          <a:custGeom>
            <a:avLst/>
            <a:gdLst/>
            <a:ahLst/>
            <a:cxnLst/>
            <a:rect l="0" t="0" r="0" b="0"/>
            <a:pathLst>
              <a:path w="472" h="23">
                <a:moveTo>
                  <a:pt x="118" y="17"/>
                </a:moveTo>
                <a:lnTo>
                  <a:pt x="118" y="0"/>
                </a:lnTo>
                <a:lnTo>
                  <a:pt x="0" y="9"/>
                </a:lnTo>
                <a:cubicBezTo>
                  <a:pt x="157" y="23"/>
                  <a:pt x="315" y="23"/>
                  <a:pt x="472" y="9"/>
                </a:cubicBezTo>
                <a:lnTo>
                  <a:pt x="354" y="0"/>
                </a:lnTo>
                <a:lnTo>
                  <a:pt x="354" y="17"/>
                </a:lnTo>
                <a:cubicBezTo>
                  <a:pt x="275" y="21"/>
                  <a:pt x="197" y="21"/>
                  <a:pt x="118" y="17"/>
                </a:cubicBezTo>
              </a:path>
            </a:pathLst>
          </a:custGeom>
          <a:solidFill>
            <a:srgbClr val="CD00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26" name="path 2126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38" name="picture 1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40" name="textbox 140"/>
          <p:cNvSpPr/>
          <p:nvPr/>
        </p:nvSpPr>
        <p:spPr>
          <a:xfrm>
            <a:off x="1442770" y="3009292"/>
            <a:ext cx="3369945" cy="13398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&lt;名词&gt;::= 王民|大学生|工人|英语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ts val="2810"/>
              </a:lnSpc>
              <a:spcBef>
                <a:spcPts val="25"/>
              </a:spcBef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&lt;谓语&gt;::=&lt;动词&gt;&lt;直接宾语&gt;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89000"/>
              </a:lnSpc>
              <a:spcBef>
                <a:spcPts val="860"/>
              </a:spcBef>
            </a:pP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&lt;动词&gt;::=是|学习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5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  <a:spcBef>
                <a:spcPts val="5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&lt;直接宾语&gt;::=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&lt;代词&gt;|&lt;名词&gt;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42" name="table 142"/>
          <p:cNvGraphicFramePr>
            <a:graphicFrameLocks noGrp="1"/>
          </p:cNvGraphicFramePr>
          <p:nvPr/>
        </p:nvGraphicFramePr>
        <p:xfrm>
          <a:off x="5539549" y="2567749"/>
          <a:ext cx="2295525" cy="1357630"/>
        </p:xfrm>
        <a:graphic>
          <a:graphicData uri="http://schemas.openxmlformats.org/drawingml/2006/table">
            <a:tbl>
              <a:tblPr/>
              <a:tblGrid>
                <a:gridCol w="2295525"/>
              </a:tblGrid>
              <a:tr h="13481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6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70510" algn="l" rtl="0" eaLnBrk="0">
                        <a:lnSpc>
                          <a:spcPct val="193000"/>
                        </a:lnSpc>
                        <a:spcBef>
                          <a:spcPts val="5"/>
                        </a:spcBef>
                      </a:pPr>
                      <a:r>
                        <a:rPr sz="13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“</a:t>
                      </a:r>
                      <a:r>
                        <a:rPr sz="1300" kern="0" spc="-30" dirty="0">
                          <a:solidFill>
                            <a:srgbClr val="0D0D0D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::=</a:t>
                      </a:r>
                      <a:r>
                        <a:rPr sz="1300" kern="0" spc="-30" dirty="0">
                          <a:solidFill>
                            <a:srgbClr val="0D0D0D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”</a:t>
                      </a:r>
                      <a:r>
                        <a:rPr sz="1300" kern="0" spc="-30" dirty="0">
                          <a:solidFill>
                            <a:srgbClr val="0D0D0D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表示“由</a:t>
                      </a:r>
                      <a:r>
                        <a:rPr sz="1300" kern="0" spc="-220" dirty="0">
                          <a:solidFill>
                            <a:srgbClr val="0D0D0D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300" kern="0" spc="-30" dirty="0">
                          <a:solidFill>
                            <a:srgbClr val="0D0D0D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……</a:t>
                      </a:r>
                      <a:r>
                        <a:rPr sz="1300" kern="0" spc="-30" dirty="0">
                          <a:solidFill>
                            <a:srgbClr val="0D0D0D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组成”</a:t>
                      </a:r>
                      <a:r>
                        <a:rPr sz="1300" kern="0" spc="0" dirty="0">
                          <a:solidFill>
                            <a:srgbClr val="0D0D0D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</a:t>
                      </a:r>
                      <a:r>
                        <a:rPr sz="1300" kern="0" spc="-90" dirty="0">
                          <a:solidFill>
                            <a:srgbClr val="0D0D0D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“</a:t>
                      </a:r>
                      <a:r>
                        <a:rPr sz="1300" kern="0" spc="-90" dirty="0">
                          <a:solidFill>
                            <a:srgbClr val="0D0D0D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|</a:t>
                      </a:r>
                      <a:r>
                        <a:rPr sz="1300" kern="0" spc="-90" dirty="0">
                          <a:solidFill>
                            <a:srgbClr val="0D0D0D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”表示</a:t>
                      </a:r>
                      <a:r>
                        <a:rPr sz="1300" kern="0" spc="20" dirty="0">
                          <a:solidFill>
                            <a:srgbClr val="0D0D0D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</a:t>
                      </a:r>
                      <a:r>
                        <a:rPr sz="1300" kern="0" spc="-90" dirty="0">
                          <a:solidFill>
                            <a:srgbClr val="0D0D0D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“或”</a:t>
                      </a:r>
                      <a:endParaRPr sz="13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rtl="0" eaLnBrk="0">
                        <a:lnSpc>
                          <a:spcPct val="114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70510" algn="l" rtl="0" eaLnBrk="0">
                        <a:lnSpc>
                          <a:spcPts val="1575"/>
                        </a:lnSpc>
                        <a:spcBef>
                          <a:spcPts val="0"/>
                        </a:spcBef>
                      </a:pPr>
                      <a:r>
                        <a:rPr sz="1300" kern="0" spc="-50" dirty="0">
                          <a:solidFill>
                            <a:srgbClr val="0D0D0D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“</a:t>
                      </a:r>
                      <a:r>
                        <a:rPr sz="1300" kern="0" spc="-270" dirty="0">
                          <a:solidFill>
                            <a:srgbClr val="0D0D0D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300" kern="0" spc="-50" dirty="0">
                          <a:solidFill>
                            <a:srgbClr val="0D0D0D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&lt;</a:t>
                      </a:r>
                      <a:r>
                        <a:rPr sz="1300" kern="0" spc="190" dirty="0">
                          <a:solidFill>
                            <a:srgbClr val="0D0D0D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300" kern="0" spc="-50" dirty="0">
                          <a:solidFill>
                            <a:srgbClr val="0D0D0D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&gt;”表示某个语法</a:t>
                      </a:r>
                      <a:r>
                        <a:rPr sz="13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成分</a:t>
                      </a:r>
                      <a:endParaRPr sz="13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A"/>
                    </a:solidFill>
                  </a:tcPr>
                </a:tc>
              </a:tr>
            </a:tbl>
          </a:graphicData>
        </a:graphic>
      </p:graphicFrame>
      <p:sp>
        <p:nvSpPr>
          <p:cNvPr id="144" name="textbox 144"/>
          <p:cNvSpPr/>
          <p:nvPr/>
        </p:nvSpPr>
        <p:spPr>
          <a:xfrm>
            <a:off x="748284" y="1112520"/>
            <a:ext cx="4575175" cy="571500"/>
          </a:xfrm>
          <a:prstGeom prst="rect">
            <a:avLst/>
          </a:prstGeom>
          <a:solidFill>
            <a:srgbClr val="D9E6E6">
              <a:alpha val="49803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7000"/>
              </a:lnSpc>
            </a:pPr>
            <a:r>
              <a:rPr sz="18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通过建立一组规则，来描述句子的语法</a:t>
            </a:r>
            <a:r>
              <a:rPr sz="1800" kern="0" spc="-90" dirty="0">
                <a:solidFill>
                  <a:srgbClr val="33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结构</a:t>
            </a:r>
            <a:r>
              <a:rPr sz="1800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6" name="textbox 146"/>
          <p:cNvSpPr/>
          <p:nvPr/>
        </p:nvSpPr>
        <p:spPr>
          <a:xfrm>
            <a:off x="1414201" y="1942395"/>
            <a:ext cx="2755264" cy="6261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句子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::=&lt;主语&gt;&lt;谓语&gt;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" algn="l" rtl="0" eaLnBrk="0">
              <a:lnSpc>
                <a:spcPts val="2810"/>
              </a:lnSpc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&lt;主语&gt;::=&lt;代词&gt;|&lt;名词&gt;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8" name="textbox 148"/>
          <p:cNvSpPr/>
          <p:nvPr/>
        </p:nvSpPr>
        <p:spPr>
          <a:xfrm>
            <a:off x="514908" y="390271"/>
            <a:ext cx="2848610" cy="4705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7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1、建立语法规则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50" name="table 150"/>
          <p:cNvGraphicFramePr>
            <a:graphicFrameLocks noGrp="1"/>
          </p:cNvGraphicFramePr>
          <p:nvPr/>
        </p:nvGraphicFramePr>
        <p:xfrm>
          <a:off x="5809297" y="1723453"/>
          <a:ext cx="1790700" cy="636904"/>
        </p:xfrm>
        <a:graphic>
          <a:graphicData uri="http://schemas.openxmlformats.org/drawingml/2006/table">
            <a:tbl>
              <a:tblPr>
                <a:solidFill>
                  <a:srgbClr val="FFFF00"/>
                </a:solidFill>
              </a:tblPr>
              <a:tblGrid>
                <a:gridCol w="1790700"/>
              </a:tblGrid>
              <a:tr h="6273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448945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BNF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</a:t>
                      </a:r>
                      <a:endParaRPr sz="18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52" name="textbox 152"/>
          <p:cNvSpPr/>
          <p:nvPr/>
        </p:nvSpPr>
        <p:spPr>
          <a:xfrm>
            <a:off x="1442770" y="2652928"/>
            <a:ext cx="1948814" cy="2692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&lt;代词&gt; ::=你|我|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他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54" name="picture 1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56" name="path 156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8" name="textbox 158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0" name="textbox 160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2" name="path 162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rect 2128"/>
          <p:cNvSpPr/>
          <p:nvPr/>
        </p:nvSpPr>
        <p:spPr>
          <a:xfrm>
            <a:off x="205740" y="199644"/>
            <a:ext cx="3718559" cy="1005839"/>
          </a:xfrm>
          <a:prstGeom prst="rect">
            <a:avLst/>
          </a:prstGeom>
          <a:solidFill>
            <a:srgbClr val="BDD7E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0" name="textbox 2130"/>
          <p:cNvSpPr/>
          <p:nvPr/>
        </p:nvSpPr>
        <p:spPr>
          <a:xfrm>
            <a:off x="288433" y="232923"/>
            <a:ext cx="7769859" cy="9906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algn="l" rtl="0" eaLnBrk="0">
              <a:lnSpc>
                <a:spcPct val="85000"/>
              </a:lnSpc>
            </a:pP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G[&lt;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无符号整数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&gt;]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                                                                                   </a:t>
            </a:r>
            <a:endParaRPr sz="15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1000"/>
              </a:lnSpc>
              <a:spcBef>
                <a:spcPts val="635"/>
              </a:spcBef>
            </a:pP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无符号整数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 → &lt;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数字串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endParaRPr sz="15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102000"/>
              </a:lnSpc>
              <a:spcBef>
                <a:spcPts val="205"/>
              </a:spcBef>
              <a:tabLst>
                <a:tab pos="7712075" algn="l"/>
              </a:tabLst>
            </a:pP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500" u="sng" kern="0" spc="6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数字串</a:t>
            </a:r>
            <a:r>
              <a:rPr sz="1500" u="sng" kern="0" spc="6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 → &lt;</a:t>
            </a:r>
            <a:r>
              <a:rPr sz="1500" u="sng" kern="0" spc="6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数字串</a:t>
            </a:r>
            <a:r>
              <a:rPr sz="1500" u="sng" kern="0" spc="6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 &lt;</a:t>
            </a:r>
            <a:r>
              <a:rPr sz="1500" u="sng" kern="0" spc="6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</a:t>
            </a:r>
            <a:r>
              <a:rPr sz="1500" u="sng" kern="0" spc="6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r>
              <a:rPr sz="1500" u="sng" kern="0" spc="1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500" u="sng" kern="0" spc="6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  &lt;</a:t>
            </a:r>
            <a:r>
              <a:rPr sz="1500" u="sng" kern="0" spc="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</a:t>
            </a:r>
            <a:r>
              <a:rPr sz="1500" u="sng" kern="0" spc="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r>
              <a:rPr sz="1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r>
              <a:rPr sz="1500" kern="0" spc="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→0</a:t>
            </a:r>
            <a:r>
              <a:rPr sz="15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1500" kern="0" spc="2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15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 2</a:t>
            </a:r>
            <a:r>
              <a:rPr sz="15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</a:t>
            </a:r>
            <a:r>
              <a:rPr sz="1500" kern="0" spc="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1500" kern="0" spc="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……</a:t>
            </a:r>
            <a:r>
              <a:rPr sz="15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9</a:t>
            </a:r>
            <a:endParaRPr sz="15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2132" name="picture 21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450748" y="274128"/>
            <a:ext cx="1586483" cy="246324"/>
          </a:xfrm>
          <a:prstGeom prst="rect">
            <a:avLst/>
          </a:prstGeom>
        </p:spPr>
      </p:pic>
      <p:pic>
        <p:nvPicPr>
          <p:cNvPr id="2134" name="picture 2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2136" name="picture 2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2138" name="textbox 2138"/>
          <p:cNvSpPr/>
          <p:nvPr/>
        </p:nvSpPr>
        <p:spPr>
          <a:xfrm>
            <a:off x="4549698" y="1557324"/>
            <a:ext cx="2130425" cy="22244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无符号整数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==&gt;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680210" indent="-20955" algn="l" rtl="0" eaLnBrk="0">
              <a:lnSpc>
                <a:spcPct val="175000"/>
              </a:lnSpc>
              <a:spcBef>
                <a:spcPts val="5"/>
              </a:spcBef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==&gt;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==&gt;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==&gt;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4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2230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==&gt;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140" name="textbox 2140"/>
          <p:cNvSpPr/>
          <p:nvPr/>
        </p:nvSpPr>
        <p:spPr>
          <a:xfrm>
            <a:off x="6721652" y="1557324"/>
            <a:ext cx="1783714" cy="2159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数字串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82550" indent="-23495" algn="l" rtl="0" eaLnBrk="0">
              <a:lnSpc>
                <a:spcPct val="156000"/>
              </a:lnSpc>
              <a:spcBef>
                <a:spcPts val="465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数字串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 &lt;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数字串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 0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06045" algn="l" rtl="0" eaLnBrk="0">
              <a:lnSpc>
                <a:spcPct val="89000"/>
              </a:lnSpc>
              <a:spcBef>
                <a:spcPts val="1505"/>
              </a:spcBef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 0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54940" algn="l" rtl="0" eaLnBrk="0">
              <a:lnSpc>
                <a:spcPts val="4080"/>
              </a:lnSpc>
            </a:pP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10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142" name="textbox 2142"/>
          <p:cNvSpPr/>
          <p:nvPr/>
        </p:nvSpPr>
        <p:spPr>
          <a:xfrm>
            <a:off x="1348663" y="2929178"/>
            <a:ext cx="965835" cy="16395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数字串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0330" algn="l" rtl="0" eaLnBrk="0">
              <a:lnSpc>
                <a:spcPct val="96000"/>
              </a:lnSpc>
              <a:spcBef>
                <a:spcPts val="545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2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4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92125" algn="l" rtl="0" eaLnBrk="0">
              <a:lnSpc>
                <a:spcPct val="76000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144" name="textbox 2144"/>
          <p:cNvSpPr/>
          <p:nvPr/>
        </p:nvSpPr>
        <p:spPr>
          <a:xfrm>
            <a:off x="2163394" y="1557324"/>
            <a:ext cx="1561464" cy="9747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2000"/>
              </a:lnSpc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[&lt;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无符号整数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&gt;]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9545" algn="l" rtl="0" eaLnBrk="0">
              <a:lnSpc>
                <a:spcPct val="96000"/>
              </a:lnSpc>
              <a:spcBef>
                <a:spcPts val="5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数字串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146" name="textbox 2146"/>
          <p:cNvSpPr/>
          <p:nvPr/>
        </p:nvSpPr>
        <p:spPr>
          <a:xfrm>
            <a:off x="3227755" y="2929178"/>
            <a:ext cx="737234" cy="10109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4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4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23545" algn="l" rtl="0" eaLnBrk="0">
              <a:lnSpc>
                <a:spcPct val="76000"/>
              </a:lnSpc>
              <a:spcBef>
                <a:spcPts val="5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0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2148" name="picture 21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39277" y="2627058"/>
            <a:ext cx="1802637" cy="240474"/>
          </a:xfrm>
          <a:prstGeom prst="rect">
            <a:avLst/>
          </a:prstGeom>
        </p:spPr>
      </p:pic>
      <p:sp>
        <p:nvSpPr>
          <p:cNvPr id="2150" name="textbox 2150"/>
          <p:cNvSpPr/>
          <p:nvPr/>
        </p:nvSpPr>
        <p:spPr>
          <a:xfrm>
            <a:off x="4434941" y="585266"/>
            <a:ext cx="708025" cy="2692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800" kern="0" spc="-10" dirty="0">
                <a:solidFill>
                  <a:srgbClr val="FF00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句型</a:t>
            </a:r>
            <a:r>
              <a:rPr sz="1800" kern="0" spc="-10" dirty="0">
                <a:solidFill>
                  <a:srgbClr val="FF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10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152" name="path 2152"/>
          <p:cNvSpPr/>
          <p:nvPr/>
        </p:nvSpPr>
        <p:spPr>
          <a:xfrm>
            <a:off x="4332732" y="1450086"/>
            <a:ext cx="38100" cy="3086099"/>
          </a:xfrm>
          <a:custGeom>
            <a:avLst/>
            <a:gdLst/>
            <a:ahLst/>
            <a:cxnLst/>
            <a:rect l="0" t="0" r="0" b="0"/>
            <a:pathLst>
              <a:path w="60" h="4859">
                <a:moveTo>
                  <a:pt x="30" y="0"/>
                </a:moveTo>
                <a:lnTo>
                  <a:pt x="30" y="4859"/>
                </a:lnTo>
              </a:path>
            </a:pathLst>
          </a:custGeom>
          <a:noFill/>
          <a:ln w="38100" cap="flat">
            <a:solidFill>
              <a:srgbClr val="3333FF"/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54" name="textbox 2154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56" name="textbox 2156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58" name="path 2158"/>
          <p:cNvSpPr/>
          <p:nvPr/>
        </p:nvSpPr>
        <p:spPr>
          <a:xfrm>
            <a:off x="3660457" y="3204972"/>
            <a:ext cx="9525" cy="457200"/>
          </a:xfrm>
          <a:custGeom>
            <a:avLst/>
            <a:gdLst/>
            <a:ahLst/>
            <a:cxnLst/>
            <a:rect l="0" t="0" r="0" b="0"/>
            <a:pathLst>
              <a:path w="15" h="720">
                <a:moveTo>
                  <a:pt x="7" y="0"/>
                </a:moveTo>
                <a:lnTo>
                  <a:pt x="7" y="72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0" name="path 2160"/>
          <p:cNvSpPr/>
          <p:nvPr/>
        </p:nvSpPr>
        <p:spPr>
          <a:xfrm>
            <a:off x="2746057" y="1833371"/>
            <a:ext cx="9525" cy="342900"/>
          </a:xfrm>
          <a:custGeom>
            <a:avLst/>
            <a:gdLst/>
            <a:ahLst/>
            <a:cxnLst/>
            <a:rect l="0" t="0" r="0" b="0"/>
            <a:pathLst>
              <a:path w="15" h="540">
                <a:moveTo>
                  <a:pt x="7" y="0"/>
                </a:moveTo>
                <a:lnTo>
                  <a:pt x="7" y="54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2" name="path 2162"/>
          <p:cNvSpPr/>
          <p:nvPr/>
        </p:nvSpPr>
        <p:spPr>
          <a:xfrm>
            <a:off x="1831657" y="3204972"/>
            <a:ext cx="9525" cy="342900"/>
          </a:xfrm>
          <a:custGeom>
            <a:avLst/>
            <a:gdLst/>
            <a:ahLst/>
            <a:cxnLst/>
            <a:rect l="0" t="0" r="0" b="0"/>
            <a:pathLst>
              <a:path w="15" h="540">
                <a:moveTo>
                  <a:pt x="7" y="0"/>
                </a:moveTo>
                <a:lnTo>
                  <a:pt x="7" y="54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4" name="path 2164"/>
          <p:cNvSpPr/>
          <p:nvPr/>
        </p:nvSpPr>
        <p:spPr>
          <a:xfrm>
            <a:off x="1831657" y="3890771"/>
            <a:ext cx="9525" cy="342900"/>
          </a:xfrm>
          <a:custGeom>
            <a:avLst/>
            <a:gdLst/>
            <a:ahLst/>
            <a:cxnLst/>
            <a:rect l="0" t="0" r="0" b="0"/>
            <a:pathLst>
              <a:path w="15" h="540">
                <a:moveTo>
                  <a:pt x="7" y="0"/>
                </a:moveTo>
                <a:lnTo>
                  <a:pt x="7" y="54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6" name="path 2166"/>
          <p:cNvSpPr/>
          <p:nvPr/>
        </p:nvSpPr>
        <p:spPr>
          <a:xfrm>
            <a:off x="2746057" y="2519172"/>
            <a:ext cx="9525" cy="170688"/>
          </a:xfrm>
          <a:custGeom>
            <a:avLst/>
            <a:gdLst/>
            <a:ahLst/>
            <a:cxnLst/>
            <a:rect l="0" t="0" r="0" b="0"/>
            <a:pathLst>
              <a:path w="15" h="268">
                <a:moveTo>
                  <a:pt x="7" y="0"/>
                </a:moveTo>
                <a:lnTo>
                  <a:pt x="7" y="268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8" name="path 2168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6"/>
          <p:cNvGrpSpPr/>
          <p:nvPr/>
        </p:nvGrpSpPr>
        <p:grpSpPr>
          <a:xfrm rot="21600000">
            <a:off x="4594919" y="3424428"/>
            <a:ext cx="348877" cy="346608"/>
            <a:chOff x="0" y="0"/>
            <a:chExt cx="348877" cy="346608"/>
          </a:xfrm>
        </p:grpSpPr>
        <p:sp>
          <p:nvSpPr>
            <p:cNvPr id="2170" name="path 2170"/>
            <p:cNvSpPr/>
            <p:nvPr/>
          </p:nvSpPr>
          <p:spPr>
            <a:xfrm>
              <a:off x="2988" y="0"/>
              <a:ext cx="342900" cy="342900"/>
            </a:xfrm>
            <a:custGeom>
              <a:avLst/>
              <a:gdLst/>
              <a:ahLst/>
              <a:cxnLst/>
              <a:rect l="0" t="0" r="0" b="0"/>
              <a:pathLst>
                <a:path w="540" h="540">
                  <a:moveTo>
                    <a:pt x="0" y="322"/>
                  </a:moveTo>
                  <a:lnTo>
                    <a:pt x="163" y="322"/>
                  </a:lnTo>
                  <a:lnTo>
                    <a:pt x="163" y="0"/>
                  </a:lnTo>
                  <a:lnTo>
                    <a:pt x="376" y="0"/>
                  </a:lnTo>
                  <a:lnTo>
                    <a:pt x="376" y="322"/>
                  </a:lnTo>
                  <a:lnTo>
                    <a:pt x="540" y="322"/>
                  </a:lnTo>
                  <a:lnTo>
                    <a:pt x="270" y="540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rgbClr val="66FF66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72" name="path 2172"/>
            <p:cNvSpPr/>
            <p:nvPr/>
          </p:nvSpPr>
          <p:spPr>
            <a:xfrm>
              <a:off x="0" y="201015"/>
              <a:ext cx="348877" cy="145592"/>
            </a:xfrm>
            <a:custGeom>
              <a:avLst/>
              <a:gdLst/>
              <a:ahLst/>
              <a:cxnLst/>
              <a:rect l="0" t="0" r="0" b="0"/>
              <a:pathLst>
                <a:path w="549" h="229">
                  <a:moveTo>
                    <a:pt x="544" y="5"/>
                  </a:moveTo>
                  <a:lnTo>
                    <a:pt x="274" y="223"/>
                  </a:lnTo>
                  <a:lnTo>
                    <a:pt x="4" y="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174" name="picture 21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572" y="3261359"/>
            <a:ext cx="9139426" cy="1882140"/>
          </a:xfrm>
          <a:prstGeom prst="rect">
            <a:avLst/>
          </a:prstGeom>
        </p:spPr>
      </p:pic>
      <p:sp>
        <p:nvSpPr>
          <p:cNvPr id="2176" name="path 2176"/>
          <p:cNvSpPr/>
          <p:nvPr/>
        </p:nvSpPr>
        <p:spPr>
          <a:xfrm>
            <a:off x="1456181" y="2277744"/>
            <a:ext cx="342900" cy="15240"/>
          </a:xfrm>
          <a:custGeom>
            <a:avLst/>
            <a:gdLst/>
            <a:ahLst/>
            <a:cxnLst/>
            <a:rect l="0" t="0" r="0" b="0"/>
            <a:pathLst>
              <a:path w="540" h="24">
                <a:moveTo>
                  <a:pt x="135" y="17"/>
                </a:moveTo>
                <a:lnTo>
                  <a:pt x="135" y="0"/>
                </a:lnTo>
                <a:lnTo>
                  <a:pt x="0" y="9"/>
                </a:lnTo>
                <a:cubicBezTo>
                  <a:pt x="180" y="24"/>
                  <a:pt x="360" y="24"/>
                  <a:pt x="540" y="9"/>
                </a:cubicBezTo>
                <a:lnTo>
                  <a:pt x="404" y="0"/>
                </a:lnTo>
                <a:lnTo>
                  <a:pt x="404" y="17"/>
                </a:lnTo>
                <a:cubicBezTo>
                  <a:pt x="314" y="21"/>
                  <a:pt x="225" y="21"/>
                  <a:pt x="135" y="17"/>
                </a:cubicBezTo>
              </a:path>
            </a:pathLst>
          </a:custGeom>
          <a:solidFill>
            <a:srgbClr val="CD00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98" name="group 98"/>
          <p:cNvGrpSpPr/>
          <p:nvPr/>
        </p:nvGrpSpPr>
        <p:grpSpPr>
          <a:xfrm rot="21600000">
            <a:off x="1279969" y="2246185"/>
            <a:ext cx="695325" cy="238156"/>
            <a:chOff x="0" y="0"/>
            <a:chExt cx="695325" cy="238156"/>
          </a:xfrm>
        </p:grpSpPr>
        <p:sp>
          <p:nvSpPr>
            <p:cNvPr id="2178" name="path 2178"/>
            <p:cNvSpPr/>
            <p:nvPr/>
          </p:nvSpPr>
          <p:spPr>
            <a:xfrm>
              <a:off x="4762" y="4762"/>
              <a:ext cx="685800" cy="231012"/>
            </a:xfrm>
            <a:custGeom>
              <a:avLst/>
              <a:gdLst/>
              <a:ahLst/>
              <a:cxnLst/>
              <a:rect l="0" t="0" r="0" b="0"/>
              <a:pathLst>
                <a:path w="1080" h="363">
                  <a:moveTo>
                    <a:pt x="0" y="0"/>
                  </a:moveTo>
                  <a:cubicBezTo>
                    <a:pt x="135" y="22"/>
                    <a:pt x="270" y="36"/>
                    <a:pt x="405" y="42"/>
                  </a:cubicBezTo>
                  <a:lnTo>
                    <a:pt x="270" y="51"/>
                  </a:lnTo>
                  <a:cubicBezTo>
                    <a:pt x="450" y="66"/>
                    <a:pt x="630" y="66"/>
                    <a:pt x="810" y="51"/>
                  </a:cubicBezTo>
                  <a:lnTo>
                    <a:pt x="674" y="42"/>
                  </a:lnTo>
                  <a:cubicBezTo>
                    <a:pt x="810" y="36"/>
                    <a:pt x="944" y="22"/>
                    <a:pt x="1080" y="0"/>
                  </a:cubicBezTo>
                  <a:lnTo>
                    <a:pt x="944" y="168"/>
                  </a:lnTo>
                  <a:lnTo>
                    <a:pt x="1080" y="297"/>
                  </a:lnTo>
                  <a:cubicBezTo>
                    <a:pt x="990" y="312"/>
                    <a:pt x="900" y="323"/>
                    <a:pt x="810" y="331"/>
                  </a:cubicBezTo>
                  <a:lnTo>
                    <a:pt x="810" y="348"/>
                  </a:lnTo>
                  <a:cubicBezTo>
                    <a:pt x="630" y="363"/>
                    <a:pt x="450" y="363"/>
                    <a:pt x="270" y="348"/>
                  </a:cubicBezTo>
                  <a:lnTo>
                    <a:pt x="270" y="331"/>
                  </a:lnTo>
                  <a:cubicBezTo>
                    <a:pt x="180" y="323"/>
                    <a:pt x="90" y="312"/>
                    <a:pt x="0" y="297"/>
                  </a:cubicBezTo>
                  <a:lnTo>
                    <a:pt x="135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80" name="path 2180"/>
            <p:cNvSpPr/>
            <p:nvPr/>
          </p:nvSpPr>
          <p:spPr>
            <a:xfrm>
              <a:off x="0" y="0"/>
              <a:ext cx="695325" cy="238156"/>
            </a:xfrm>
            <a:custGeom>
              <a:avLst/>
              <a:gdLst/>
              <a:ahLst/>
              <a:cxnLst/>
              <a:rect l="0" t="0" r="0" b="0"/>
              <a:pathLst>
                <a:path w="1095" h="375">
                  <a:moveTo>
                    <a:pt x="7" y="7"/>
                  </a:moveTo>
                  <a:cubicBezTo>
                    <a:pt x="142" y="29"/>
                    <a:pt x="277" y="44"/>
                    <a:pt x="412" y="49"/>
                  </a:cubicBezTo>
                  <a:lnTo>
                    <a:pt x="277" y="58"/>
                  </a:lnTo>
                  <a:cubicBezTo>
                    <a:pt x="457" y="73"/>
                    <a:pt x="637" y="73"/>
                    <a:pt x="817" y="58"/>
                  </a:cubicBezTo>
                  <a:lnTo>
                    <a:pt x="682" y="49"/>
                  </a:lnTo>
                  <a:cubicBezTo>
                    <a:pt x="817" y="44"/>
                    <a:pt x="952" y="29"/>
                    <a:pt x="1087" y="7"/>
                  </a:cubicBezTo>
                  <a:lnTo>
                    <a:pt x="952" y="175"/>
                  </a:lnTo>
                  <a:lnTo>
                    <a:pt x="1087" y="305"/>
                  </a:lnTo>
                  <a:cubicBezTo>
                    <a:pt x="997" y="320"/>
                    <a:pt x="907" y="331"/>
                    <a:pt x="817" y="338"/>
                  </a:cubicBezTo>
                  <a:lnTo>
                    <a:pt x="817" y="356"/>
                  </a:lnTo>
                  <a:cubicBezTo>
                    <a:pt x="637" y="371"/>
                    <a:pt x="457" y="371"/>
                    <a:pt x="277" y="356"/>
                  </a:cubicBezTo>
                  <a:lnTo>
                    <a:pt x="277" y="338"/>
                  </a:lnTo>
                  <a:cubicBezTo>
                    <a:pt x="187" y="331"/>
                    <a:pt x="97" y="320"/>
                    <a:pt x="7" y="305"/>
                  </a:cubicBezTo>
                  <a:lnTo>
                    <a:pt x="142" y="175"/>
                  </a:lnTo>
                  <a:lnTo>
                    <a:pt x="7" y="7"/>
                  </a:lnTo>
                  <a:close/>
                  <a:moveTo>
                    <a:pt x="277" y="338"/>
                  </a:moveTo>
                  <a:lnTo>
                    <a:pt x="277" y="58"/>
                  </a:lnTo>
                  <a:moveTo>
                    <a:pt x="817" y="58"/>
                  </a:moveTo>
                  <a:lnTo>
                    <a:pt x="817" y="338"/>
                  </a:lnTo>
                  <a:moveTo>
                    <a:pt x="412" y="49"/>
                  </a:moveTo>
                  <a:lnTo>
                    <a:pt x="412" y="67"/>
                  </a:lnTo>
                  <a:moveTo>
                    <a:pt x="682" y="67"/>
                  </a:moveTo>
                  <a:lnTo>
                    <a:pt x="682" y="49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182" name="textbox 2182"/>
          <p:cNvSpPr/>
          <p:nvPr/>
        </p:nvSpPr>
        <p:spPr>
          <a:xfrm>
            <a:off x="1443481" y="2249855"/>
            <a:ext cx="6224904" cy="11150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tabLst>
                <a:tab pos="139700" algn="l"/>
              </a:tabLst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15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</a:t>
            </a:r>
            <a:r>
              <a:rPr sz="1800" kern="0" spc="-30" dirty="0">
                <a:solidFill>
                  <a:srgbClr val="0F48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自底向上分析方法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7000"/>
              </a:lnSpc>
              <a:spcBef>
                <a:spcPts val="540"/>
              </a:spcBef>
            </a:pPr>
            <a:r>
              <a:rPr sz="1800" kern="0" spc="-10" dirty="0">
                <a:solidFill>
                  <a:srgbClr val="FF00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自下而上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地修剪子树的末端结点，直至把整棵树剪掉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903095" algn="l" rtl="0" eaLnBrk="0">
              <a:lnSpc>
                <a:spcPct val="94000"/>
              </a:lnSpc>
              <a:spcBef>
                <a:spcPts val="70"/>
              </a:spcBef>
            </a:pPr>
            <a:r>
              <a:rPr sz="1800" kern="0" spc="-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（留根</a:t>
            </a:r>
            <a:r>
              <a:rPr sz="1800" kern="0" spc="-1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</a:t>
            </a:r>
            <a:r>
              <a:rPr sz="1800" kern="0" spc="-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每剪一次对应一次规约。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00" name="group 100"/>
          <p:cNvGrpSpPr/>
          <p:nvPr/>
        </p:nvGrpSpPr>
        <p:grpSpPr>
          <a:xfrm rot="21600000">
            <a:off x="1482851" y="1060704"/>
            <a:ext cx="6001511" cy="800100"/>
            <a:chOff x="0" y="0"/>
            <a:chExt cx="6001511" cy="800100"/>
          </a:xfrm>
        </p:grpSpPr>
        <p:sp>
          <p:nvSpPr>
            <p:cNvPr id="2184" name="path 2184"/>
            <p:cNvSpPr/>
            <p:nvPr/>
          </p:nvSpPr>
          <p:spPr>
            <a:xfrm>
              <a:off x="0" y="0"/>
              <a:ext cx="6001511" cy="800100"/>
            </a:xfrm>
            <a:custGeom>
              <a:avLst/>
              <a:gdLst/>
              <a:ahLst/>
              <a:cxnLst/>
              <a:rect l="0" t="0" r="0" b="0"/>
              <a:pathLst>
                <a:path w="9451" h="1260">
                  <a:moveTo>
                    <a:pt x="0" y="630"/>
                  </a:moveTo>
                  <a:cubicBezTo>
                    <a:pt x="0" y="282"/>
                    <a:pt x="2115" y="0"/>
                    <a:pt x="4725" y="0"/>
                  </a:cubicBezTo>
                  <a:cubicBezTo>
                    <a:pt x="7335" y="0"/>
                    <a:pt x="9451" y="282"/>
                    <a:pt x="9451" y="630"/>
                  </a:cubicBezTo>
                  <a:cubicBezTo>
                    <a:pt x="9451" y="977"/>
                    <a:pt x="7335" y="1260"/>
                    <a:pt x="4725" y="1260"/>
                  </a:cubicBezTo>
                  <a:cubicBezTo>
                    <a:pt x="2115" y="1260"/>
                    <a:pt x="0" y="977"/>
                    <a:pt x="0" y="630"/>
                  </a:cubicBezTo>
                </a:path>
              </a:pathLst>
            </a:custGeom>
            <a:solidFill>
              <a:srgbClr val="FFFF00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86" name="textbox 2186"/>
            <p:cNvSpPr/>
            <p:nvPr/>
          </p:nvSpPr>
          <p:spPr>
            <a:xfrm>
              <a:off x="-12700" y="-12700"/>
              <a:ext cx="6027420" cy="85026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1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1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6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929005" algn="l" rtl="0" eaLnBrk="0">
                <a:lnSpc>
                  <a:spcPct val="98000"/>
                </a:lnSpc>
              </a:pPr>
              <a:r>
                <a:rPr sz="1800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句型推导过程</a:t>
              </a:r>
              <a:r>
                <a:rPr sz="1800" kern="0" spc="0" dirty="0">
                  <a:solidFill>
                    <a:srgbClr val="0066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&lt;==&gt;</a:t>
              </a:r>
              <a:r>
                <a:rPr sz="1800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句型语法树的生长过程</a:t>
              </a:r>
              <a:endPara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188" name="textbox 2188"/>
          <p:cNvSpPr/>
          <p:nvPr/>
        </p:nvSpPr>
        <p:spPr>
          <a:xfrm>
            <a:off x="516737" y="501523"/>
            <a:ext cx="7497444" cy="4832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tabLst>
                <a:tab pos="7483475" algn="l"/>
              </a:tabLst>
            </a:pPr>
            <a:r>
              <a:rPr sz="3000" u="sng" kern="0" spc="-1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句型的分析</a:t>
            </a:r>
            <a:r>
              <a:rPr sz="3000" u="sng" kern="0" spc="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90" name="textbox 2190"/>
          <p:cNvSpPr/>
          <p:nvPr/>
        </p:nvSpPr>
        <p:spPr>
          <a:xfrm>
            <a:off x="2044598" y="3892092"/>
            <a:ext cx="5695315" cy="292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从句型开始，</a:t>
            </a:r>
            <a:r>
              <a:rPr sz="1800" kern="0" spc="-3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50" dirty="0">
                <a:solidFill>
                  <a:srgbClr val="FF00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自右向左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地逐步进行</a:t>
            </a:r>
            <a:r>
              <a:rPr sz="1800" kern="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规约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，建立推导序列。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192" name="picture 21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2194" name="textbox 2194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96" name="textbox 2196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98" name="path 2198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0" name="picture 22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2202" name="picture 22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2204" name="textbox 2204"/>
          <p:cNvSpPr/>
          <p:nvPr/>
        </p:nvSpPr>
        <p:spPr>
          <a:xfrm>
            <a:off x="5484545" y="1764976"/>
            <a:ext cx="1483994" cy="25901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9000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数字串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ts val="3555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==&gt;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2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542290" algn="l" rtl="0" eaLnBrk="0">
              <a:lnSpc>
                <a:spcPct val="221000"/>
              </a:lnSpc>
              <a:spcBef>
                <a:spcPts val="5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 0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==&gt;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206" name="textbox 2206"/>
          <p:cNvSpPr/>
          <p:nvPr/>
        </p:nvSpPr>
        <p:spPr>
          <a:xfrm>
            <a:off x="68580" y="91440"/>
            <a:ext cx="3256915" cy="859789"/>
          </a:xfrm>
          <a:prstGeom prst="rect">
            <a:avLst/>
          </a:prstGeom>
          <a:solidFill>
            <a:srgbClr val="BDD7E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9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7790" algn="l" rtl="0" eaLnBrk="0">
              <a:lnSpc>
                <a:spcPct val="92000"/>
              </a:lnSpc>
              <a:spcBef>
                <a:spcPts val="0"/>
              </a:spcBef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G[&lt;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无符号整数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&gt;]</a:t>
            </a:r>
            <a:endParaRPr sz="1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5250" algn="l" rtl="0" eaLnBrk="0">
              <a:lnSpc>
                <a:spcPct val="97000"/>
              </a:lnSpc>
              <a:spcBef>
                <a:spcPts val="125"/>
              </a:spcBef>
            </a:pPr>
            <a:r>
              <a:rPr sz="14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4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无符号整数</a:t>
            </a:r>
            <a:r>
              <a:rPr sz="14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&gt;→ &lt;</a:t>
            </a:r>
            <a:r>
              <a:rPr sz="14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数字串</a:t>
            </a:r>
            <a:r>
              <a:rPr sz="14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endParaRPr sz="1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5250" algn="l" rtl="0" eaLnBrk="0">
              <a:lnSpc>
                <a:spcPct val="96000"/>
              </a:lnSpc>
              <a:spcBef>
                <a:spcPts val="40"/>
              </a:spcBef>
            </a:pP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数字串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&gt;→ &lt;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数字串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 &lt;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 |  &lt;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  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 →0</a:t>
            </a:r>
            <a:r>
              <a:rPr sz="14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14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14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 2</a:t>
            </a:r>
            <a:r>
              <a:rPr sz="1400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14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</a:t>
            </a:r>
            <a:r>
              <a:rPr sz="14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1400" kern="0" spc="1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……</a:t>
            </a:r>
            <a:r>
              <a:rPr sz="14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</a:t>
            </a:r>
            <a:r>
              <a:rPr sz="14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9</a:t>
            </a:r>
            <a:endParaRPr sz="1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208" name="rect 2208"/>
          <p:cNvSpPr/>
          <p:nvPr/>
        </p:nvSpPr>
        <p:spPr>
          <a:xfrm>
            <a:off x="2286000" y="1862328"/>
            <a:ext cx="1016508" cy="800099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10" name="rect 2210"/>
          <p:cNvSpPr/>
          <p:nvPr/>
        </p:nvSpPr>
        <p:spPr>
          <a:xfrm>
            <a:off x="1257300" y="2286000"/>
            <a:ext cx="2915411" cy="6858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12" name="textbox 2212"/>
          <p:cNvSpPr/>
          <p:nvPr/>
        </p:nvSpPr>
        <p:spPr>
          <a:xfrm>
            <a:off x="5484545" y="2244013"/>
            <a:ext cx="2256154" cy="8629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9000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数字串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 &lt;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ts val="4675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==&gt;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214" name="textbox 2214"/>
          <p:cNvSpPr/>
          <p:nvPr/>
        </p:nvSpPr>
        <p:spPr>
          <a:xfrm>
            <a:off x="2566161" y="964438"/>
            <a:ext cx="3784600" cy="414019"/>
          </a:xfrm>
          <a:prstGeom prst="roundRect">
            <a:avLst>
              <a:gd name="adj" fmla="val 7397"/>
            </a:avLst>
          </a:prstGeom>
          <a:noFill/>
          <a:ln w="22225" cap="flat">
            <a:solidFill>
              <a:srgbClr val="000000"/>
            </a:solidFill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85115" algn="l" rtl="0" eaLnBrk="0">
              <a:lnSpc>
                <a:spcPct val="97000"/>
              </a:lnSpc>
              <a:spcBef>
                <a:spcPts val="5"/>
              </a:spcBef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规范规约与规范推导互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为逆过程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16" name="textbox 2216"/>
          <p:cNvSpPr/>
          <p:nvPr/>
        </p:nvSpPr>
        <p:spPr>
          <a:xfrm>
            <a:off x="4641393" y="1472234"/>
            <a:ext cx="1423669" cy="6242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59155" indent="-846455" algn="l" rtl="0" eaLnBrk="0">
              <a:lnSpc>
                <a:spcPct val="109000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无符号整数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==&gt;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218" name="path 2218"/>
          <p:cNvSpPr/>
          <p:nvPr/>
        </p:nvSpPr>
        <p:spPr>
          <a:xfrm>
            <a:off x="1824037" y="3290316"/>
            <a:ext cx="9525" cy="342900"/>
          </a:xfrm>
          <a:custGeom>
            <a:avLst/>
            <a:gdLst/>
            <a:ahLst/>
            <a:cxnLst/>
            <a:rect l="0" t="0" r="0" b="0"/>
            <a:pathLst>
              <a:path w="15" h="540">
                <a:moveTo>
                  <a:pt x="7" y="0"/>
                </a:moveTo>
                <a:lnTo>
                  <a:pt x="7" y="54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20" name="rect 2220"/>
          <p:cNvSpPr/>
          <p:nvPr/>
        </p:nvSpPr>
        <p:spPr>
          <a:xfrm>
            <a:off x="1485900" y="3332988"/>
            <a:ext cx="972311" cy="627888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22" name="rect 2222"/>
          <p:cNvSpPr/>
          <p:nvPr/>
        </p:nvSpPr>
        <p:spPr>
          <a:xfrm>
            <a:off x="1600200" y="3976116"/>
            <a:ext cx="629411" cy="8001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24" name="rect 2224"/>
          <p:cNvSpPr/>
          <p:nvPr/>
        </p:nvSpPr>
        <p:spPr>
          <a:xfrm>
            <a:off x="3372611" y="3290316"/>
            <a:ext cx="627888" cy="8001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226" name="picture 22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2228" name="textbox 2228"/>
          <p:cNvSpPr/>
          <p:nvPr/>
        </p:nvSpPr>
        <p:spPr>
          <a:xfrm>
            <a:off x="2155164" y="1593907"/>
            <a:ext cx="1562100" cy="2787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2000"/>
              </a:lnSpc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[&lt;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无符号整数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&gt;]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230" name="textbox 2230"/>
          <p:cNvSpPr/>
          <p:nvPr/>
        </p:nvSpPr>
        <p:spPr>
          <a:xfrm>
            <a:off x="6003594" y="2840786"/>
            <a:ext cx="1136014" cy="2908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数字串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 0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232" name="path 2232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34" name="path 2234"/>
          <p:cNvSpPr/>
          <p:nvPr/>
        </p:nvSpPr>
        <p:spPr>
          <a:xfrm>
            <a:off x="4439411" y="1343405"/>
            <a:ext cx="38100" cy="3267455"/>
          </a:xfrm>
          <a:custGeom>
            <a:avLst/>
            <a:gdLst/>
            <a:ahLst/>
            <a:cxnLst/>
            <a:rect l="0" t="0" r="0" b="0"/>
            <a:pathLst>
              <a:path w="60" h="5145">
                <a:moveTo>
                  <a:pt x="30" y="0"/>
                </a:moveTo>
                <a:lnTo>
                  <a:pt x="30" y="5145"/>
                </a:lnTo>
              </a:path>
            </a:pathLst>
          </a:custGeom>
          <a:noFill/>
          <a:ln w="38100" cap="flat">
            <a:solidFill>
              <a:srgbClr val="3333FF"/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36" name="textbox 2236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38" name="textbox 2238"/>
          <p:cNvSpPr/>
          <p:nvPr/>
        </p:nvSpPr>
        <p:spPr>
          <a:xfrm>
            <a:off x="5484545" y="3444697"/>
            <a:ext cx="409575" cy="3092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230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==&gt;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240" name="textbox 2240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42" name="textbox 2242"/>
          <p:cNvSpPr/>
          <p:nvPr/>
        </p:nvSpPr>
        <p:spPr>
          <a:xfrm>
            <a:off x="6111824" y="3987800"/>
            <a:ext cx="227329" cy="2317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0000"/>
              </a:lnSpc>
            </a:pPr>
            <a:r>
              <a:rPr sz="17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10</a:t>
            </a:r>
            <a:endParaRPr sz="1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244" name="path 2244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textbox 2246"/>
          <p:cNvSpPr/>
          <p:nvPr/>
        </p:nvSpPr>
        <p:spPr>
          <a:xfrm>
            <a:off x="1172781" y="1199997"/>
            <a:ext cx="7480300" cy="18281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8100" algn="l" rtl="0" eaLnBrk="0">
              <a:lnSpc>
                <a:spcPct val="94000"/>
              </a:lnSpc>
            </a:pPr>
            <a:r>
              <a:rPr sz="2100" kern="0" spc="-70" dirty="0">
                <a:solidFill>
                  <a:srgbClr val="CC00C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2100" kern="0" spc="-7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）如何选择使用哪个产生式</a:t>
            </a:r>
            <a:r>
              <a:rPr sz="2100" kern="0" spc="-8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进行推导？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2425" indent="-635" algn="l" rtl="0" eaLnBrk="0">
              <a:lnSpc>
                <a:spcPct val="138000"/>
              </a:lnSpc>
              <a:spcBef>
                <a:spcPts val="1680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假定非终结符</a:t>
            </a:r>
            <a:r>
              <a:rPr sz="1800" kern="0" spc="-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条规则：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1800" kern="0" spc="-3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1800" kern="0" spc="-10" baseline="-2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1100" kern="0" spc="-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|A</a:t>
            </a:r>
            <a:r>
              <a:rPr sz="1800" kern="0" spc="-20" baseline="-2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1100" kern="0" spc="-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|…|A</a:t>
            </a:r>
            <a:r>
              <a:rPr sz="1800" kern="0" spc="-20" baseline="-2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，如何确定用右部哪个候选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式替换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0000"/>
              </a:lnSpc>
            </a:pP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4000"/>
              </a:lnSpc>
              <a:spcBef>
                <a:spcPts val="0"/>
              </a:spcBef>
            </a:pPr>
            <a:r>
              <a:rPr sz="2100" kern="0" spc="-90" dirty="0">
                <a:solidFill>
                  <a:srgbClr val="CC00C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2100" kern="0" spc="-9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）如何识别可归约的串？</a:t>
            </a:r>
            <a:endParaRPr sz="2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48" name="textbox 2248"/>
          <p:cNvSpPr/>
          <p:nvPr/>
        </p:nvSpPr>
        <p:spPr>
          <a:xfrm>
            <a:off x="1512773" y="3274879"/>
            <a:ext cx="7110094" cy="11341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在自下而上的分析方法中，分析程序的每一步工作，都是从当前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串中选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157000"/>
              </a:lnSpc>
              <a:spcBef>
                <a:spcPts val="25"/>
              </a:spcBef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择一个子串，将它归约到某个非终结符号，该子串称为“可归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约串”。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在“规范归约”的分析中，这种“可归约串”称作“</a:t>
            </a:r>
            <a:r>
              <a:rPr sz="1800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句柄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250" name="picture 22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2252" name="picture 22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2254" name="textbox 2254"/>
          <p:cNvSpPr/>
          <p:nvPr/>
        </p:nvSpPr>
        <p:spPr>
          <a:xfrm>
            <a:off x="407619" y="475869"/>
            <a:ext cx="3448684" cy="4705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1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句型分析的有关问题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256" name="picture 2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2258" name="path 2258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60" name="textbox 2260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62" name="textbox 2262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64" name="path 2264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rect 2266"/>
          <p:cNvSpPr/>
          <p:nvPr/>
        </p:nvSpPr>
        <p:spPr>
          <a:xfrm>
            <a:off x="337565" y="1146809"/>
            <a:ext cx="665987" cy="353568"/>
          </a:xfrm>
          <a:prstGeom prst="rect">
            <a:avLst/>
          </a:pr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68" name="rect 2268"/>
          <p:cNvSpPr/>
          <p:nvPr/>
        </p:nvSpPr>
        <p:spPr>
          <a:xfrm>
            <a:off x="328040" y="1137284"/>
            <a:ext cx="685037" cy="372618"/>
          </a:xfrm>
          <a:prstGeom prst="rect">
            <a:avLst/>
          </a:prstGeom>
          <a:solidFill>
            <a:srgbClr val="ED7D3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70" name="textbox 2270"/>
          <p:cNvSpPr/>
          <p:nvPr/>
        </p:nvSpPr>
        <p:spPr>
          <a:xfrm>
            <a:off x="315340" y="1173365"/>
            <a:ext cx="7195819" cy="20300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  <a:tabLst>
                <a:tab pos="153035" algn="l"/>
              </a:tabLst>
            </a:pP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1500" kern="0" spc="-11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   </a:t>
            </a:r>
            <a:r>
              <a:rPr sz="2100" kern="0" spc="-11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令 </a:t>
            </a:r>
            <a:r>
              <a:rPr sz="2100" b="1" kern="0" spc="-1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文法</a:t>
            </a:r>
            <a:r>
              <a:rPr sz="2100" b="1" kern="0" spc="-1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G[S]</a:t>
            </a:r>
            <a:r>
              <a:rPr sz="2100" b="1" kern="0" spc="-2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100" b="1" kern="0" spc="-1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00" kern="0" spc="-4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100" b="1" kern="0" spc="-1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α</a:t>
            </a:r>
            <a:r>
              <a:rPr sz="2100" b="1" kern="0" spc="-1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β</a:t>
            </a:r>
            <a:r>
              <a:rPr sz="2100" b="1" kern="0" spc="1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100" b="1" kern="0" spc="-1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δ是</a:t>
            </a:r>
            <a:r>
              <a:rPr sz="2100" b="1" kern="0" spc="-1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</a:t>
            </a:r>
            <a:r>
              <a:rPr sz="2100" b="1" kern="0" spc="-1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的一个句型，若：</a:t>
            </a:r>
            <a:endParaRPr sz="2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773045" algn="l" rtl="0" eaLnBrk="0">
              <a:lnSpc>
                <a:spcPts val="2720"/>
              </a:lnSpc>
              <a:spcBef>
                <a:spcPts val="1115"/>
              </a:spcBef>
            </a:pPr>
            <a:r>
              <a:rPr sz="2000" b="1" kern="0" spc="-1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000" b="1" kern="0" spc="1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2600" kern="0" spc="-130" baseline="-5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r>
              <a:rPr sz="1600" kern="0" spc="2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b="1" kern="0" spc="-1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α</a:t>
            </a:r>
            <a:r>
              <a:rPr sz="2000" b="1" kern="0" spc="-1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000" b="1" kern="0" spc="2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b="1" kern="0" spc="-1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δ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2000" b="1" kern="0" spc="-1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且</a:t>
            </a:r>
            <a:r>
              <a:rPr sz="2000" kern="0" spc="4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b="1" kern="0" spc="-1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endParaRPr sz="20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723265" algn="l" rtl="0" eaLnBrk="0">
              <a:lnSpc>
                <a:spcPct val="98000"/>
              </a:lnSpc>
              <a:spcBef>
                <a:spcPts val="850"/>
              </a:spcBef>
            </a:pPr>
            <a:r>
              <a:rPr sz="2100" b="1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则称</a:t>
            </a:r>
            <a:r>
              <a:rPr sz="21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β</a:t>
            </a:r>
            <a:r>
              <a:rPr sz="2100" b="1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是句型α</a:t>
            </a:r>
            <a:r>
              <a:rPr sz="21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β</a:t>
            </a:r>
            <a:r>
              <a:rPr sz="2100" b="1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δ相对于非终结符</a:t>
            </a:r>
            <a:r>
              <a:rPr sz="21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100" b="1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100" b="1" kern="0" spc="-1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短语</a:t>
            </a:r>
            <a:r>
              <a:rPr sz="2100" b="1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1000"/>
              </a:lnSpc>
              <a:spcBef>
                <a:spcPts val="5"/>
              </a:spcBef>
            </a:pPr>
            <a:r>
              <a:rPr sz="2100" kern="0" spc="3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令 </a:t>
            </a:r>
            <a:r>
              <a:rPr sz="2100" b="1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若</a:t>
            </a:r>
            <a:r>
              <a:rPr sz="2100" b="1" kern="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400" kern="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=&gt; </a:t>
            </a:r>
            <a:r>
              <a:rPr sz="2100" b="1" kern="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β</a:t>
            </a:r>
            <a:r>
              <a:rPr sz="2100" b="1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,则称</a:t>
            </a:r>
            <a:r>
              <a:rPr sz="2100" b="1" kern="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β</a:t>
            </a:r>
            <a:r>
              <a:rPr sz="2100" b="1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是句型α</a:t>
            </a:r>
            <a:r>
              <a:rPr sz="2100" b="1" kern="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β</a:t>
            </a:r>
            <a:r>
              <a:rPr sz="2100" b="1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δ相对于</a:t>
            </a:r>
            <a:r>
              <a:rPr sz="2100" b="1" kern="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100" b="1" kern="0" spc="-2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100" b="1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sz="2100" b="1" kern="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β</a:t>
            </a:r>
            <a:r>
              <a:rPr sz="2100" b="1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100" b="1" kern="0" spc="3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直接短语</a:t>
            </a:r>
            <a:endParaRPr sz="2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272" name="picture 22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143107" y="1601165"/>
            <a:ext cx="443420" cy="344957"/>
          </a:xfrm>
          <a:prstGeom prst="rect">
            <a:avLst/>
          </a:prstGeom>
        </p:spPr>
      </p:pic>
      <p:pic>
        <p:nvPicPr>
          <p:cNvPr id="2274" name="picture 22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225571" y="1591767"/>
            <a:ext cx="124815" cy="344957"/>
          </a:xfrm>
          <a:prstGeom prst="rect">
            <a:avLst/>
          </a:prstGeom>
        </p:spPr>
      </p:pic>
      <p:pic>
        <p:nvPicPr>
          <p:cNvPr id="2276" name="picture 22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2278" name="picture 22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2280" name="rect 2280"/>
          <p:cNvSpPr/>
          <p:nvPr/>
        </p:nvSpPr>
        <p:spPr>
          <a:xfrm>
            <a:off x="5114163" y="3647897"/>
            <a:ext cx="60959" cy="326136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82" name="rect 2282"/>
          <p:cNvSpPr/>
          <p:nvPr/>
        </p:nvSpPr>
        <p:spPr>
          <a:xfrm>
            <a:off x="3504819" y="3647897"/>
            <a:ext cx="1609344" cy="326136"/>
          </a:xfrm>
          <a:prstGeom prst="rect">
            <a:avLst/>
          </a:prstGeom>
          <a:solidFill>
            <a:srgbClr val="FFFF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84" name="textbox 2284"/>
          <p:cNvSpPr/>
          <p:nvPr/>
        </p:nvSpPr>
        <p:spPr>
          <a:xfrm>
            <a:off x="1580692" y="3663302"/>
            <a:ext cx="5982334" cy="3340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8000"/>
              </a:lnSpc>
            </a:pPr>
            <a:r>
              <a:rPr sz="2100" kern="0" spc="-80" dirty="0">
                <a:solidFill>
                  <a:srgbClr val="2F559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令 </a:t>
            </a:r>
            <a:r>
              <a:rPr sz="2100" b="1" kern="0" spc="-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一个</a:t>
            </a:r>
            <a:r>
              <a:rPr sz="2100" b="1" kern="0" spc="-8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右句型</a:t>
            </a:r>
            <a:r>
              <a:rPr sz="2100" b="1" kern="0" spc="-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200" b="1" i="1" u="sng" kern="0" spc="-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最左直接短语</a:t>
            </a:r>
            <a:r>
              <a:rPr sz="2100" b="1" kern="0" spc="-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称为该句型的</a:t>
            </a:r>
            <a:r>
              <a:rPr sz="2100" b="1" kern="0" spc="-8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句柄</a:t>
            </a:r>
            <a:r>
              <a:rPr sz="2100" b="1" kern="0" spc="-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86" name="textbox 2286"/>
          <p:cNvSpPr/>
          <p:nvPr/>
        </p:nvSpPr>
        <p:spPr>
          <a:xfrm>
            <a:off x="441223" y="481965"/>
            <a:ext cx="2300604" cy="4711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2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三个重要概念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288" name="picture 22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2290" name="path 2290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92" name="textbox 2292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94" name="textbox 2294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96" name="path 2296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8" name="picture 22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sp>
        <p:nvSpPr>
          <p:cNvPr id="2300" name="textbox 2300"/>
          <p:cNvSpPr/>
          <p:nvPr/>
        </p:nvSpPr>
        <p:spPr>
          <a:xfrm>
            <a:off x="300634" y="1272631"/>
            <a:ext cx="5347970" cy="20961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82575" indent="-269875" algn="l" rtl="0" eaLnBrk="0">
              <a:lnSpc>
                <a:spcPct val="118000"/>
              </a:lnSpc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令 </a:t>
            </a:r>
            <a:r>
              <a:rPr sz="2700" kern="0" spc="0" baseline="-4000" dirty="0">
                <a:solidFill>
                  <a:srgbClr val="99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句型</a:t>
            </a:r>
            <a:r>
              <a:rPr sz="2700" kern="0" spc="0" baseline="-4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在一棵语法树生长过程中的</a:t>
            </a:r>
            <a:r>
              <a:rPr sz="1400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任何时刻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，所有那些叶子结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点排列起来就是一个句型。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3845" indent="-271145" algn="l" rtl="0" eaLnBrk="0">
              <a:lnSpc>
                <a:spcPct val="120000"/>
              </a:lnSpc>
              <a:spcBef>
                <a:spcPts val="1345"/>
              </a:spcBef>
            </a:pPr>
            <a:r>
              <a:rPr sz="2700" kern="0" spc="0" baseline="-4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令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kern="0" spc="0" baseline="-4000" dirty="0">
                <a:solidFill>
                  <a:srgbClr val="99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短语</a:t>
            </a:r>
            <a:r>
              <a:rPr sz="2700" kern="0" spc="0" baseline="-4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一棵子树的所有叶子自左至右排列起来形成一个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相对于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子树根的短语。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2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81940" indent="-269240" algn="l" rtl="0" eaLnBrk="0">
              <a:lnSpc>
                <a:spcPct val="118000"/>
              </a:lnSpc>
              <a:spcBef>
                <a:spcPts val="0"/>
              </a:spcBef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令 </a:t>
            </a:r>
            <a:r>
              <a:rPr sz="2700" kern="0" spc="0" baseline="-4000" dirty="0">
                <a:solidFill>
                  <a:srgbClr val="99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直接短语</a:t>
            </a:r>
            <a:r>
              <a:rPr sz="2700" kern="0" spc="0" baseline="-4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仅有父子两代的一棵子树，它的所有叶子自左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至右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排列起来所形成的符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号串。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302" name="picture 23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045708" y="1388871"/>
            <a:ext cx="2913887" cy="2229612"/>
          </a:xfrm>
          <a:prstGeom prst="rect">
            <a:avLst/>
          </a:prstGeom>
        </p:spPr>
      </p:pic>
      <p:graphicFrame>
        <p:nvGraphicFramePr>
          <p:cNvPr id="2304" name="table 2304"/>
          <p:cNvGraphicFramePr>
            <a:graphicFrameLocks noGrp="1"/>
          </p:cNvGraphicFramePr>
          <p:nvPr/>
        </p:nvGraphicFramePr>
        <p:xfrm>
          <a:off x="5964745" y="1295209"/>
          <a:ext cx="2999104" cy="2327910"/>
        </p:xfrm>
        <a:graphic>
          <a:graphicData uri="http://schemas.openxmlformats.org/drawingml/2006/table">
            <a:tbl>
              <a:tblPr/>
              <a:tblGrid>
                <a:gridCol w="2999104"/>
              </a:tblGrid>
              <a:tr h="231838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306" name="table 2306"/>
          <p:cNvGraphicFramePr>
            <a:graphicFrameLocks noGrp="1"/>
          </p:cNvGraphicFramePr>
          <p:nvPr/>
        </p:nvGraphicFramePr>
        <p:xfrm>
          <a:off x="6040882" y="1384046"/>
          <a:ext cx="2922904" cy="2239010"/>
        </p:xfrm>
        <a:graphic>
          <a:graphicData uri="http://schemas.openxmlformats.org/drawingml/2006/table">
            <a:tbl>
              <a:tblPr/>
              <a:tblGrid>
                <a:gridCol w="2922904"/>
              </a:tblGrid>
              <a:tr h="223583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42240" algn="l" rtl="0" eaLnBrk="0">
                        <a:lnSpc>
                          <a:spcPts val="1820"/>
                        </a:lnSpc>
                        <a:spcBef>
                          <a:spcPts val="0"/>
                        </a:spcBef>
                      </a:pPr>
                      <a:r>
                        <a:rPr sz="15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句型</a:t>
                      </a:r>
                      <a:r>
                        <a:rPr sz="1500" kern="0" spc="-50" dirty="0">
                          <a:solidFill>
                            <a:srgbClr val="ED7D31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aabbaa</a:t>
                      </a:r>
                      <a:r>
                        <a:rPr sz="15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的语法树（推导树）</a:t>
                      </a:r>
                      <a:endParaRPr sz="15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1234440" algn="l" rtl="0" eaLnBrk="0">
                        <a:lnSpc>
                          <a:spcPts val="1335"/>
                        </a:lnSpc>
                        <a:spcBef>
                          <a:spcPts val="1225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algn="l" rtl="0" eaLnBrk="0">
                        <a:lnSpc>
                          <a:spcPct val="112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541655" algn="l" rtl="0" eaLnBrk="0">
                        <a:lnSpc>
                          <a:spcPct val="94000"/>
                        </a:lnSpc>
                        <a:spcBef>
                          <a:spcPts val="55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a          A</a:t>
                      </a:r>
                      <a:r>
                        <a:rPr sz="18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     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marL="662305" algn="l" rtl="0" eaLnBrk="0">
                        <a:lnSpc>
                          <a:spcPct val="94000"/>
                        </a:lnSpc>
                        <a:spcBef>
                          <a:spcPts val="121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      </a:t>
                      </a: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b      A      a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65595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a</a:t>
                      </a:r>
                      <a:r>
                        <a:rPr sz="18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       </a:t>
                      </a:r>
                      <a:r>
                        <a:rPr sz="18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b</a:t>
                      </a:r>
                      <a:r>
                        <a:rPr sz="18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   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a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308" name="picture 23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2310" name="textbox 2310"/>
          <p:cNvSpPr/>
          <p:nvPr/>
        </p:nvSpPr>
        <p:spPr>
          <a:xfrm>
            <a:off x="300634" y="3514038"/>
            <a:ext cx="5247004" cy="5835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令 </a:t>
            </a:r>
            <a:r>
              <a:rPr sz="2700" kern="0" spc="0" baseline="-4000" dirty="0">
                <a:solidFill>
                  <a:srgbClr val="99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句柄</a:t>
            </a:r>
            <a:r>
              <a:rPr sz="2700" kern="0" spc="0" baseline="-4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一个句型的分析树中最左那棵只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有父子两代的子树的所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1940" algn="l" rtl="0" eaLnBrk="0">
              <a:lnSpc>
                <a:spcPts val="2370"/>
              </a:lnSpc>
            </a:pP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有叶子的自左至右排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列。句柄是最左归约时要寻找的简单短语。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12" name="textbox 2312"/>
          <p:cNvSpPr/>
          <p:nvPr/>
        </p:nvSpPr>
        <p:spPr>
          <a:xfrm>
            <a:off x="396650" y="478060"/>
            <a:ext cx="5513704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400" kern="0" spc="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结合“子树”分析短语、直接短语、句柄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314" name="picture 23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2316" name="path 2316"/>
          <p:cNvSpPr/>
          <p:nvPr/>
        </p:nvSpPr>
        <p:spPr>
          <a:xfrm>
            <a:off x="6595890" y="2153387"/>
            <a:ext cx="1317963" cy="237714"/>
          </a:xfrm>
          <a:custGeom>
            <a:avLst/>
            <a:gdLst/>
            <a:ahLst/>
            <a:cxnLst/>
            <a:rect l="0" t="0" r="0" b="0"/>
            <a:pathLst>
              <a:path w="2075" h="374">
                <a:moveTo>
                  <a:pt x="1082" y="7"/>
                </a:moveTo>
                <a:lnTo>
                  <a:pt x="1082" y="276"/>
                </a:lnTo>
                <a:moveTo>
                  <a:pt x="1082" y="7"/>
                </a:moveTo>
                <a:lnTo>
                  <a:pt x="2" y="367"/>
                </a:lnTo>
                <a:moveTo>
                  <a:pt x="1082" y="7"/>
                </a:moveTo>
                <a:lnTo>
                  <a:pt x="2073" y="276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18" name="path 2318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20" name="path 2320"/>
          <p:cNvSpPr/>
          <p:nvPr/>
        </p:nvSpPr>
        <p:spPr>
          <a:xfrm>
            <a:off x="6768093" y="2552755"/>
            <a:ext cx="1031723" cy="181245"/>
          </a:xfrm>
          <a:custGeom>
            <a:avLst/>
            <a:gdLst/>
            <a:ahLst/>
            <a:cxnLst/>
            <a:rect l="0" t="0" r="0" b="0"/>
            <a:pathLst>
              <a:path w="1624" h="285">
                <a:moveTo>
                  <a:pt x="811" y="7"/>
                </a:moveTo>
                <a:lnTo>
                  <a:pt x="811" y="278"/>
                </a:lnTo>
                <a:moveTo>
                  <a:pt x="811" y="7"/>
                </a:moveTo>
                <a:lnTo>
                  <a:pt x="2" y="278"/>
                </a:lnTo>
                <a:moveTo>
                  <a:pt x="811" y="7"/>
                </a:moveTo>
                <a:lnTo>
                  <a:pt x="1622" y="278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22" name="path 2322"/>
          <p:cNvSpPr/>
          <p:nvPr/>
        </p:nvSpPr>
        <p:spPr>
          <a:xfrm>
            <a:off x="7566340" y="2954716"/>
            <a:ext cx="463934" cy="235335"/>
          </a:xfrm>
          <a:custGeom>
            <a:avLst/>
            <a:gdLst/>
            <a:ahLst/>
            <a:cxnLst/>
            <a:rect l="0" t="0" r="0" b="0"/>
            <a:pathLst>
              <a:path w="730" h="370">
                <a:moveTo>
                  <a:pt x="365" y="5"/>
                </a:moveTo>
                <a:lnTo>
                  <a:pt x="5" y="365"/>
                </a:lnTo>
                <a:moveTo>
                  <a:pt x="365" y="5"/>
                </a:moveTo>
                <a:lnTo>
                  <a:pt x="725" y="365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24" name="textbox 2324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26" name="textbox 2326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28" name="path 2328"/>
          <p:cNvSpPr/>
          <p:nvPr/>
        </p:nvSpPr>
        <p:spPr>
          <a:xfrm>
            <a:off x="8023928" y="2553556"/>
            <a:ext cx="290948" cy="236030"/>
          </a:xfrm>
          <a:custGeom>
            <a:avLst/>
            <a:gdLst/>
            <a:ahLst/>
            <a:cxnLst/>
            <a:rect l="0" t="0" r="0" b="0"/>
            <a:pathLst>
              <a:path w="458" h="371">
                <a:moveTo>
                  <a:pt x="4" y="5"/>
                </a:moveTo>
                <a:lnTo>
                  <a:pt x="453" y="365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30" name="path 2330"/>
          <p:cNvSpPr/>
          <p:nvPr/>
        </p:nvSpPr>
        <p:spPr>
          <a:xfrm>
            <a:off x="6706934" y="2958083"/>
            <a:ext cx="9525" cy="228600"/>
          </a:xfrm>
          <a:custGeom>
            <a:avLst/>
            <a:gdLst/>
            <a:ahLst/>
            <a:cxnLst/>
            <a:rect l="0" t="0" r="0" b="0"/>
            <a:pathLst>
              <a:path w="15" h="360">
                <a:moveTo>
                  <a:pt x="7" y="0"/>
                </a:moveTo>
                <a:lnTo>
                  <a:pt x="7" y="36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32" name="path 2332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textbox 2334"/>
          <p:cNvSpPr/>
          <p:nvPr/>
        </p:nvSpPr>
        <p:spPr>
          <a:xfrm>
            <a:off x="3541522" y="3224758"/>
            <a:ext cx="5311775" cy="12338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630"/>
              </a:lnSpc>
            </a:pPr>
            <a:r>
              <a:rPr sz="2700" kern="0" spc="-20" baseline="-90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</a:t>
            </a: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                       </a:t>
            </a:r>
            <a:r>
              <a:rPr sz="2700" b="1" kern="0" spc="-20" baseline="-9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短语：</a:t>
            </a: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2700" b="1" kern="0" spc="-20" baseline="140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1800" b="1" kern="0" spc="-20" baseline="-20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2700" b="1" kern="0" spc="-20" baseline="1400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*</a:t>
            </a:r>
            <a:r>
              <a:rPr sz="1700" kern="0" spc="-36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700" b="1" kern="0" spc="-20" baseline="140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1800" b="1" kern="0" spc="-20" baseline="-20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2700" b="1" kern="0" spc="-20" baseline="1400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sz="1700" kern="0" spc="-36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700" b="1" kern="0" spc="-20" baseline="140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1800" b="1" kern="0" spc="-20" baseline="-20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</a:t>
            </a:r>
            <a:r>
              <a:rPr sz="1100" b="1" kern="0" spc="-6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700" b="1" kern="0" spc="-20" baseline="1400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1700" kern="0" spc="-31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700" b="1" kern="0" spc="-20" baseline="140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1800" b="1" kern="0" spc="-20" baseline="-20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2700" b="1" kern="0" spc="-20" baseline="1400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*</a:t>
            </a:r>
            <a:r>
              <a:rPr sz="1700" kern="0" spc="-35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700" b="1" kern="0" spc="-20" baseline="140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1800" b="1" kern="0" spc="-20" baseline="-20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1100" b="1" kern="0" spc="-2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700" b="1" kern="0" spc="-20" baseline="1400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700" b="1" kern="0" spc="-20" baseline="140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1800" b="1" kern="0" spc="-20" baseline="-20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1100" b="1" kern="0" spc="-2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700" b="1" kern="0" spc="-20" baseline="1400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700" b="1" kern="0" spc="-20" baseline="140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1800" b="1" kern="0" spc="-20" baseline="-20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1100" b="1" kern="0" spc="-2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700" b="1" kern="0" spc="-20" baseline="1400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1700" kern="0" spc="-33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700" b="1" kern="0" spc="-20" baseline="140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1800" b="1" kern="0" spc="-30" baseline="-20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 action="ppaction://hlinksldjump">
                  <a:extLst>
                    <a:ext uri="{DAF060AB-1E55-43B9-8AAB-6FB025537F2F}">
                      <wpsdc:hlinkClr xmlns:wpsdc="http://www.wps.cn/officeDocument/2017/drawingmlCustomData" val="FF0000"/>
                      <wpsdc:folHlinkClr xmlns:wpsdc="http://www.wps.cn/officeDocument/2017/drawingmlCustomData" val="FF0000"/>
                      <wpsdc:hlinkUnderline xmlns:wpsdc="http://www.wps.cn/officeDocument/2017/drawingmlCustomData" val="0"/>
                    </a:ext>
                  </a:extLst>
                </a:hlinkClick>
              </a:rPr>
              <a:t>3</a:t>
            </a:r>
            <a:endParaRPr sz="1800" baseline="-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653540" algn="l" rtl="0" eaLnBrk="0">
              <a:lnSpc>
                <a:spcPts val="2255"/>
              </a:lnSpc>
              <a:spcBef>
                <a:spcPts val="1225"/>
              </a:spcBef>
            </a:pPr>
            <a:r>
              <a:rPr sz="1800" b="1" kern="0" spc="-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直接短语：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800" b="1" kern="0" spc="-4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1800" b="1" kern="0" spc="-40" baseline="-220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1100" b="1" kern="0" spc="8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b="1" kern="0" spc="-4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1800" b="1" kern="0" spc="-4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1800" b="1" kern="0" spc="-40" baseline="-220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1100" b="1" kern="0" spc="6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b="1" kern="0" spc="-4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1800" kern="0" spc="-40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800" b="1" kern="0" spc="-4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1800" b="1" kern="0" spc="-40" baseline="-220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1" action="ppaction://hlinksldjump">
                  <a:extLst>
                    <a:ext uri="{DAF060AB-1E55-43B9-8AAB-6FB025537F2F}">
                      <wpsdc:hlinkClr xmlns:wpsdc="http://www.wps.cn/officeDocument/2017/drawingmlCustomData" val="FF0000"/>
                      <wpsdc:folHlinkClr xmlns:wpsdc="http://www.wps.cn/officeDocument/2017/drawingmlCustomData" val="FF0000"/>
                      <wpsdc:hlinkUnderline xmlns:wpsdc="http://www.wps.cn/officeDocument/2017/drawingmlCustomData" val="0"/>
                    </a:ext>
                  </a:extLst>
                </a:hlinkClick>
              </a:rPr>
              <a:t>3</a:t>
            </a:r>
            <a:endParaRPr sz="1800" baseline="-2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2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52270" algn="l" rtl="0" eaLnBrk="0">
              <a:lnSpc>
                <a:spcPts val="2410"/>
              </a:lnSpc>
            </a:pP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句柄：</a:t>
            </a:r>
            <a:r>
              <a:rPr sz="1800" kern="0" spc="2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1800" b="1" kern="0" spc="-2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1800" b="1" kern="0" spc="-20" baseline="-2800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hlinkClick r:id="rId2" action="ppaction://hlinksldjump">
                  <a:extLst>
                    <a:ext uri="{DAF060AB-1E55-43B9-8AAB-6FB025537F2F}">
                      <wpsdc:hlinkClr xmlns:wpsdc="http://www.wps.cn/officeDocument/2017/drawingmlCustomData" val="FF0000"/>
                      <wpsdc:folHlinkClr xmlns:wpsdc="http://www.wps.cn/officeDocument/2017/drawingmlCustomData" val="FF0000"/>
                      <wpsdc:hlinkUnderline xmlns:wpsdc="http://www.wps.cn/officeDocument/2017/drawingmlCustomData" val="0"/>
                    </a:ext>
                  </a:extLst>
                </a:hlinkClick>
              </a:rPr>
              <a:t>1</a:t>
            </a:r>
            <a:endParaRPr sz="1800" baseline="-28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2336" name="picture 23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graphicFrame>
        <p:nvGraphicFramePr>
          <p:cNvPr id="2338" name="table 2338"/>
          <p:cNvGraphicFramePr>
            <a:graphicFrameLocks noGrp="1"/>
          </p:cNvGraphicFramePr>
          <p:nvPr/>
        </p:nvGraphicFramePr>
        <p:xfrm>
          <a:off x="428053" y="1086421"/>
          <a:ext cx="2724785" cy="2191385"/>
        </p:xfrm>
        <a:graphic>
          <a:graphicData uri="http://schemas.openxmlformats.org/drawingml/2006/table">
            <a:tbl>
              <a:tblPr/>
              <a:tblGrid>
                <a:gridCol w="2724785"/>
              </a:tblGrid>
              <a:tr h="218186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3505" algn="l" rtl="0" eaLnBrk="0">
                        <a:lnSpc>
                          <a:spcPct val="84000"/>
                        </a:lnSpc>
                        <a:spcBef>
                          <a:spcPts val="5"/>
                        </a:spcBef>
                      </a:pPr>
                      <a:r>
                        <a:rPr sz="21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G[E]：E→E+T|T</a:t>
                      </a:r>
                      <a:endParaRPr sz="2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903605" algn="l" rtl="0" eaLnBrk="0">
                        <a:lnSpc>
                          <a:spcPts val="2760"/>
                        </a:lnSpc>
                      </a:pPr>
                      <a:r>
                        <a:rPr sz="21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T→T*F|F</a:t>
                      </a:r>
                      <a:endParaRPr sz="2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902970" algn="l" rtl="0" eaLnBrk="0">
                        <a:lnSpc>
                          <a:spcPts val="2780"/>
                        </a:lnSpc>
                      </a:pPr>
                      <a:r>
                        <a:rPr sz="2100" kern="0" spc="-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F→</a:t>
                      </a:r>
                      <a:r>
                        <a:rPr sz="2100" kern="0" spc="-6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2100" kern="0" spc="-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(E)</a:t>
                      </a:r>
                      <a:r>
                        <a:rPr sz="2100" kern="0" spc="-5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2100" kern="0" spc="-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|i</a:t>
                      </a:r>
                      <a:endParaRPr sz="2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107950" algn="l" rtl="0" eaLnBrk="0">
                        <a:lnSpc>
                          <a:spcPct val="95000"/>
                        </a:lnSpc>
                        <a:spcBef>
                          <a:spcPts val="670"/>
                        </a:spcBef>
                      </a:pPr>
                      <a:r>
                        <a:rPr sz="21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句型：i*i+i</a:t>
                      </a:r>
                      <a:endParaRPr sz="2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104775" algn="l" rtl="0" eaLnBrk="0">
                        <a:lnSpc>
                          <a:spcPct val="95000"/>
                        </a:lnSpc>
                        <a:spcBef>
                          <a:spcPts val="380"/>
                        </a:spcBef>
                      </a:pPr>
                      <a:r>
                        <a:rPr sz="2100" kern="0" spc="-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请找出该句型的短语、</a:t>
                      </a:r>
                      <a:endParaRPr sz="2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109220" algn="l" rtl="0" eaLnBrk="0">
                        <a:lnSpc>
                          <a:spcPct val="95000"/>
                        </a:lnSpc>
                        <a:spcBef>
                          <a:spcPts val="380"/>
                        </a:spcBef>
                      </a:pPr>
                      <a:r>
                        <a:rPr sz="21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直接短语和句柄</a:t>
                      </a:r>
                      <a:endParaRPr sz="2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340" name="picture 23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2342" name="textbox 2342"/>
          <p:cNvSpPr/>
          <p:nvPr/>
        </p:nvSpPr>
        <p:spPr>
          <a:xfrm>
            <a:off x="419430" y="503301"/>
            <a:ext cx="7594600" cy="4838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tabLst>
                <a:tab pos="7581265" algn="l"/>
              </a:tabLst>
            </a:pPr>
            <a:r>
              <a:rPr sz="3000" u="sng" kern="0" spc="-2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举例</a:t>
            </a:r>
            <a:r>
              <a:rPr sz="3000" u="sng" kern="0" spc="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2344" name="table 2344"/>
          <p:cNvGraphicFramePr>
            <a:graphicFrameLocks noGrp="1"/>
          </p:cNvGraphicFramePr>
          <p:nvPr/>
        </p:nvGraphicFramePr>
        <p:xfrm>
          <a:off x="3515309" y="1571356"/>
          <a:ext cx="1224280" cy="1701800"/>
        </p:xfrm>
        <a:graphic>
          <a:graphicData uri="http://schemas.openxmlformats.org/drawingml/2006/table">
            <a:tbl>
              <a:tblPr/>
              <a:tblGrid>
                <a:gridCol w="347345"/>
                <a:gridCol w="876935"/>
              </a:tblGrid>
              <a:tr h="17018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73000"/>
                        </a:lnSpc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14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7940" algn="l" rtl="0" eaLnBrk="0">
                        <a:lnSpc>
                          <a:spcPct val="73000"/>
                        </a:lnSpc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F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48285" algn="l" rtl="0" eaLnBrk="0">
                        <a:lnSpc>
                          <a:spcPct val="72000"/>
                        </a:lnSpc>
                      </a:pPr>
                      <a:r>
                        <a:rPr sz="18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  <a:p>
                      <a:pPr algn="l" rtl="0" eaLnBrk="0">
                        <a:lnSpc>
                          <a:spcPct val="123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33680" algn="l" rtl="0" eaLnBrk="0">
                        <a:lnSpc>
                          <a:spcPct val="73000"/>
                        </a:lnSpc>
                        <a:spcBef>
                          <a:spcPts val="55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  <a:p>
                      <a:pPr algn="r" rtl="0" eaLnBrk="0">
                        <a:lnSpc>
                          <a:spcPts val="1110"/>
                        </a:lnSpc>
                        <a:spcBef>
                          <a:spcPts val="1335"/>
                        </a:spcBef>
                      </a:pPr>
                      <a:r>
                        <a:rPr sz="1600" kern="0" spc="-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F</a:t>
                      </a:r>
                      <a:endParaRPr sz="16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  <a:p>
                      <a:pPr marL="255905" algn="l" rtl="0" eaLnBrk="0">
                        <a:lnSpc>
                          <a:spcPct val="76000"/>
                        </a:lnSpc>
                        <a:spcBef>
                          <a:spcPts val="5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*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802005" algn="l" rtl="0" eaLnBrk="0">
                        <a:lnSpc>
                          <a:spcPts val="2225"/>
                        </a:lnSpc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2346" name="table 2346"/>
          <p:cNvGraphicFramePr>
            <a:graphicFrameLocks noGrp="1"/>
          </p:cNvGraphicFramePr>
          <p:nvPr/>
        </p:nvGraphicFramePr>
        <p:xfrm>
          <a:off x="4959629" y="1075994"/>
          <a:ext cx="1029970" cy="1598295"/>
        </p:xfrm>
        <a:graphic>
          <a:graphicData uri="http://schemas.openxmlformats.org/drawingml/2006/table">
            <a:tbl>
              <a:tblPr/>
              <a:tblGrid>
                <a:gridCol w="513715"/>
                <a:gridCol w="516255"/>
              </a:tblGrid>
              <a:tr h="159829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72000"/>
                        </a:lnSpc>
                      </a:pPr>
                      <a:r>
                        <a:rPr sz="18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  <a:p>
                      <a:pPr algn="l" rtl="0" eaLnBrk="0">
                        <a:lnSpc>
                          <a:spcPct val="165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14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635" algn="l" rtl="0" eaLnBrk="0">
                        <a:lnSpc>
                          <a:spcPts val="2330"/>
                        </a:lnSpc>
                        <a:spcBef>
                          <a:spcPts val="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+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1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41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r" rtl="0" eaLnBrk="0">
                        <a:lnSpc>
                          <a:spcPct val="69000"/>
                        </a:lnSpc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r" rtl="0" eaLnBrk="0">
                        <a:lnSpc>
                          <a:spcPct val="79000"/>
                        </a:lnSpc>
                        <a:spcBef>
                          <a:spcPts val="490"/>
                        </a:spcBef>
                      </a:pPr>
                      <a:r>
                        <a:rPr sz="1600" kern="0" spc="-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F</a:t>
                      </a:r>
                      <a:endParaRPr sz="16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  <a:p>
                      <a:pPr algn="l" rtl="0" eaLnBrk="0">
                        <a:lnSpc>
                          <a:spcPct val="15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14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434975" algn="l" rtl="0" eaLnBrk="0">
                        <a:lnSpc>
                          <a:spcPct val="81000"/>
                        </a:lnSpc>
                        <a:spcBef>
                          <a:spcPts val="0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</a:t>
                      </a:r>
                      <a:endParaRPr sz="1800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348" name="picture 23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2350" name="path 2350"/>
          <p:cNvSpPr/>
          <p:nvPr/>
        </p:nvSpPr>
        <p:spPr>
          <a:xfrm>
            <a:off x="4204899" y="1301498"/>
            <a:ext cx="688481" cy="210308"/>
          </a:xfrm>
          <a:custGeom>
            <a:avLst/>
            <a:gdLst/>
            <a:ahLst/>
            <a:cxnLst/>
            <a:rect l="0" t="0" r="0" b="0"/>
            <a:pathLst>
              <a:path w="1084" h="331">
                <a:moveTo>
                  <a:pt x="1082" y="7"/>
                </a:moveTo>
                <a:lnTo>
                  <a:pt x="2" y="323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52" name="path 2352"/>
          <p:cNvSpPr/>
          <p:nvPr/>
        </p:nvSpPr>
        <p:spPr>
          <a:xfrm>
            <a:off x="5033052" y="1301360"/>
            <a:ext cx="859450" cy="140479"/>
          </a:xfrm>
          <a:custGeom>
            <a:avLst/>
            <a:gdLst/>
            <a:ahLst/>
            <a:cxnLst/>
            <a:rect l="0" t="0" r="0" b="0"/>
            <a:pathLst>
              <a:path w="1353" h="221">
                <a:moveTo>
                  <a:pt x="1" y="7"/>
                </a:moveTo>
                <a:lnTo>
                  <a:pt x="1352" y="213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54" name="textbox 2354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56" name="path 2356"/>
          <p:cNvSpPr/>
          <p:nvPr/>
        </p:nvSpPr>
        <p:spPr>
          <a:xfrm>
            <a:off x="4133437" y="2218900"/>
            <a:ext cx="517460" cy="140294"/>
          </a:xfrm>
          <a:custGeom>
            <a:avLst/>
            <a:gdLst/>
            <a:ahLst/>
            <a:cxnLst/>
            <a:rect l="0" t="0" r="0" b="0"/>
            <a:pathLst>
              <a:path w="814" h="220">
                <a:moveTo>
                  <a:pt x="1" y="7"/>
                </a:moveTo>
                <a:lnTo>
                  <a:pt x="813" y="213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58" name="path 2358"/>
          <p:cNvSpPr/>
          <p:nvPr/>
        </p:nvSpPr>
        <p:spPr>
          <a:xfrm>
            <a:off x="3561937" y="2218900"/>
            <a:ext cx="517460" cy="140294"/>
          </a:xfrm>
          <a:custGeom>
            <a:avLst/>
            <a:gdLst/>
            <a:ahLst/>
            <a:cxnLst/>
            <a:rect l="0" t="0" r="0" b="0"/>
            <a:pathLst>
              <a:path w="814" h="220">
                <a:moveTo>
                  <a:pt x="813" y="7"/>
                </a:moveTo>
                <a:lnTo>
                  <a:pt x="1" y="213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60" name="textbox 2360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62" name="path 2362"/>
          <p:cNvSpPr/>
          <p:nvPr/>
        </p:nvSpPr>
        <p:spPr>
          <a:xfrm>
            <a:off x="4972621" y="1306067"/>
            <a:ext cx="9525" cy="271272"/>
          </a:xfrm>
          <a:custGeom>
            <a:avLst/>
            <a:gdLst/>
            <a:ahLst/>
            <a:cxnLst/>
            <a:rect l="0" t="0" r="0" b="0"/>
            <a:pathLst>
              <a:path w="15" h="427">
                <a:moveTo>
                  <a:pt x="7" y="0"/>
                </a:moveTo>
                <a:lnTo>
                  <a:pt x="7" y="427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64" name="path 2364"/>
          <p:cNvSpPr/>
          <p:nvPr/>
        </p:nvSpPr>
        <p:spPr>
          <a:xfrm>
            <a:off x="4129849" y="2223516"/>
            <a:ext cx="9525" cy="214883"/>
          </a:xfrm>
          <a:custGeom>
            <a:avLst/>
            <a:gdLst/>
            <a:ahLst/>
            <a:cxnLst/>
            <a:rect l="0" t="0" r="0" b="0"/>
            <a:pathLst>
              <a:path w="15" h="338">
                <a:moveTo>
                  <a:pt x="7" y="0"/>
                </a:moveTo>
                <a:lnTo>
                  <a:pt x="7" y="338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66" name="path 2366"/>
          <p:cNvSpPr/>
          <p:nvPr/>
        </p:nvSpPr>
        <p:spPr>
          <a:xfrm>
            <a:off x="5887021" y="2205227"/>
            <a:ext cx="9525" cy="172211"/>
          </a:xfrm>
          <a:custGeom>
            <a:avLst/>
            <a:gdLst/>
            <a:ahLst/>
            <a:cxnLst/>
            <a:rect l="0" t="0" r="0" b="0"/>
            <a:pathLst>
              <a:path w="15" h="271">
                <a:moveTo>
                  <a:pt x="7" y="0"/>
                </a:moveTo>
                <a:lnTo>
                  <a:pt x="7" y="271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68" name="path 2368"/>
          <p:cNvSpPr/>
          <p:nvPr/>
        </p:nvSpPr>
        <p:spPr>
          <a:xfrm>
            <a:off x="3532441" y="3102863"/>
            <a:ext cx="9525" cy="170688"/>
          </a:xfrm>
          <a:custGeom>
            <a:avLst/>
            <a:gdLst/>
            <a:ahLst/>
            <a:cxnLst/>
            <a:rect l="0" t="0" r="0" b="0"/>
            <a:pathLst>
              <a:path w="15" h="268">
                <a:moveTo>
                  <a:pt x="7" y="0"/>
                </a:moveTo>
                <a:lnTo>
                  <a:pt x="7" y="268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70" name="path 2370"/>
          <p:cNvSpPr/>
          <p:nvPr/>
        </p:nvSpPr>
        <p:spPr>
          <a:xfrm>
            <a:off x="4643437" y="2662427"/>
            <a:ext cx="9525" cy="170688"/>
          </a:xfrm>
          <a:custGeom>
            <a:avLst/>
            <a:gdLst/>
            <a:ahLst/>
            <a:cxnLst/>
            <a:rect l="0" t="0" r="0" b="0"/>
            <a:pathLst>
              <a:path w="15" h="268">
                <a:moveTo>
                  <a:pt x="7" y="0"/>
                </a:moveTo>
                <a:lnTo>
                  <a:pt x="7" y="268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72" name="path 2372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74" name="path 2374"/>
          <p:cNvSpPr/>
          <p:nvPr/>
        </p:nvSpPr>
        <p:spPr>
          <a:xfrm>
            <a:off x="5906833" y="1696211"/>
            <a:ext cx="9525" cy="156972"/>
          </a:xfrm>
          <a:custGeom>
            <a:avLst/>
            <a:gdLst/>
            <a:ahLst/>
            <a:cxnLst/>
            <a:rect l="0" t="0" r="0" b="0"/>
            <a:pathLst>
              <a:path w="15" h="247">
                <a:moveTo>
                  <a:pt x="7" y="0"/>
                </a:moveTo>
                <a:lnTo>
                  <a:pt x="7" y="247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76" name="path 2376"/>
          <p:cNvSpPr/>
          <p:nvPr/>
        </p:nvSpPr>
        <p:spPr>
          <a:xfrm>
            <a:off x="3541585" y="2602992"/>
            <a:ext cx="9525" cy="156971"/>
          </a:xfrm>
          <a:custGeom>
            <a:avLst/>
            <a:gdLst/>
            <a:ahLst/>
            <a:cxnLst/>
            <a:rect l="0" t="0" r="0" b="0"/>
            <a:pathLst>
              <a:path w="15" h="247">
                <a:moveTo>
                  <a:pt x="7" y="0"/>
                </a:moveTo>
                <a:lnTo>
                  <a:pt x="7" y="247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78" name="path 2378"/>
          <p:cNvSpPr/>
          <p:nvPr/>
        </p:nvSpPr>
        <p:spPr>
          <a:xfrm>
            <a:off x="4114609" y="1819655"/>
            <a:ext cx="9525" cy="114300"/>
          </a:xfrm>
          <a:custGeom>
            <a:avLst/>
            <a:gdLst/>
            <a:ahLst/>
            <a:cxnLst/>
            <a:rect l="0" t="0" r="0" b="0"/>
            <a:pathLst>
              <a:path w="15" h="180">
                <a:moveTo>
                  <a:pt x="7" y="0"/>
                </a:moveTo>
                <a:lnTo>
                  <a:pt x="7" y="18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0" name="picture 23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2382" name="picture 23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pic>
        <p:nvPicPr>
          <p:cNvPr id="2384" name="picture 23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73708" y="102106"/>
            <a:ext cx="6627876" cy="4939283"/>
          </a:xfrm>
          <a:prstGeom prst="rect">
            <a:avLst/>
          </a:prstGeom>
        </p:spPr>
      </p:pic>
      <p:sp>
        <p:nvSpPr>
          <p:cNvPr id="2386" name="textbox 2386"/>
          <p:cNvSpPr/>
          <p:nvPr/>
        </p:nvSpPr>
        <p:spPr>
          <a:xfrm>
            <a:off x="394055" y="494157"/>
            <a:ext cx="7620000" cy="4864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  <a:tabLst>
                <a:tab pos="7606665" algn="l"/>
              </a:tabLst>
            </a:pPr>
            <a:r>
              <a:rPr sz="3000" u="sng" kern="0" spc="-4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小结</a:t>
            </a:r>
            <a:r>
              <a:rPr sz="3000" u="sng" kern="0" spc="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88" name="textbox 2388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90" name="textbox 2390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92" name="path 2392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4" name="picture 23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572" y="3261359"/>
            <a:ext cx="9139426" cy="1882140"/>
          </a:xfrm>
          <a:prstGeom prst="rect">
            <a:avLst/>
          </a:prstGeom>
        </p:spPr>
      </p:pic>
      <p:sp>
        <p:nvSpPr>
          <p:cNvPr id="2396" name="textbox 2396"/>
          <p:cNvSpPr/>
          <p:nvPr/>
        </p:nvSpPr>
        <p:spPr>
          <a:xfrm>
            <a:off x="426897" y="503301"/>
            <a:ext cx="7586980" cy="20529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0320" algn="l" rtl="0" eaLnBrk="0">
              <a:lnSpc>
                <a:spcPct val="98000"/>
              </a:lnSpc>
              <a:tabLst>
                <a:tab pos="7573010" algn="l"/>
              </a:tabLst>
            </a:pPr>
            <a:r>
              <a:rPr sz="3000" u="sng" kern="0" spc="-3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</a:rPr>
              <a:t>CH2</a:t>
            </a:r>
            <a:r>
              <a:rPr sz="3000" u="sng" kern="0" spc="-3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书面作业</a:t>
            </a:r>
            <a:r>
              <a:rPr sz="3000" u="sng" kern="0" spc="0" dirty="0">
                <a:solidFill>
                  <a:srgbClr val="CC00CC">
                    <a:alpha val="100000"/>
                  </a:srgbClr>
                </a:solidFill>
                <a:uFill>
                  <a:solidFill>
                    <a:srgbClr val="ED7D31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9685" algn="l" rtl="0" eaLnBrk="0">
              <a:lnSpc>
                <a:spcPct val="100000"/>
              </a:lnSpc>
              <a:spcBef>
                <a:spcPts val="770"/>
              </a:spcBef>
            </a:pP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、为只包含数字、加号和减号的表达式构造一个文法，如</a:t>
            </a:r>
            <a:r>
              <a:rPr sz="1500" kern="0" spc="-1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9-2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＋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500" kern="0" spc="-1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3-1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，7等。</a:t>
            </a:r>
            <a:endParaRPr sz="15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335" algn="l" rtl="0" eaLnBrk="0">
              <a:lnSpc>
                <a:spcPct val="100000"/>
              </a:lnSpc>
              <a:spcBef>
                <a:spcPts val="1185"/>
              </a:spcBef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、构造一个文法，使其语言是偶正整数的集合（允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许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打头）。</a:t>
            </a:r>
            <a:endParaRPr sz="15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83030" indent="-1370330" algn="l" rtl="0" eaLnBrk="0">
              <a:lnSpc>
                <a:spcPct val="104000"/>
              </a:lnSpc>
              <a:spcBef>
                <a:spcPts val="1215"/>
              </a:spcBef>
            </a:pP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、证明文法</a:t>
            </a:r>
            <a:r>
              <a:rPr sz="1500" kern="0" spc="-2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500" i="1" kern="0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G=( { E,</a:t>
            </a:r>
            <a:r>
              <a:rPr sz="1500" i="1" kern="0" spc="1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i="1" kern="0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 }, { (, ), +,</a:t>
            </a:r>
            <a:r>
              <a:rPr sz="1500" i="1" kern="0" spc="2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i="1" kern="0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*,v, d }, P,</a:t>
            </a:r>
            <a:r>
              <a:rPr sz="1500" i="1" kern="0" spc="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i="1" kern="0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E)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二义的，其中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 </a:t>
            </a:r>
            <a:r>
              <a:rPr sz="1500" i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1500" i="1" kern="0" spc="1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i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→</a:t>
            </a:r>
            <a:r>
              <a:rPr sz="1500" i="1" kern="0" spc="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i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EOE</a:t>
            </a:r>
            <a:r>
              <a:rPr sz="1500" i="1" kern="0" spc="2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i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|</a:t>
            </a:r>
            <a:r>
              <a:rPr sz="1500" i="1" kern="0" spc="1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i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( E )</a:t>
            </a:r>
            <a:r>
              <a:rPr sz="1500" i="1" kern="0" spc="2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i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|</a:t>
            </a:r>
            <a:r>
              <a:rPr sz="1500" i="1" kern="0" spc="1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i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</a:t>
            </a:r>
            <a:r>
              <a:rPr sz="1500" i="1" kern="0" spc="2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i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|</a:t>
            </a:r>
            <a:r>
              <a:rPr sz="1500" i="1" kern="0" spc="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i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</a:t>
            </a:r>
            <a:endParaRPr sz="15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1385570" algn="l" rtl="0" eaLnBrk="0">
              <a:lnSpc>
                <a:spcPct val="94000"/>
              </a:lnSpc>
              <a:spcBef>
                <a:spcPts val="230"/>
              </a:spcBef>
            </a:pPr>
            <a:r>
              <a:rPr sz="1500" i="1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</a:t>
            </a:r>
            <a:r>
              <a:rPr sz="1500" i="1" kern="0" spc="1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i="1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→</a:t>
            </a:r>
            <a:r>
              <a:rPr sz="1500" i="1" kern="0" spc="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i="1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+</a:t>
            </a:r>
            <a:r>
              <a:rPr sz="1500" i="1" kern="0" spc="2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i="1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|</a:t>
            </a:r>
            <a:r>
              <a:rPr sz="1500" i="1" kern="0" spc="2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i="1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*</a:t>
            </a:r>
            <a:endParaRPr sz="15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398" name="textbox 2398"/>
          <p:cNvSpPr/>
          <p:nvPr/>
        </p:nvSpPr>
        <p:spPr>
          <a:xfrm>
            <a:off x="444068" y="3439672"/>
            <a:ext cx="5651500" cy="9956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920"/>
              </a:lnSpc>
            </a:pP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500" kern="0" spc="-1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、一个上下文无关文法生成的句子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abbaa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的唯一语法树如右图：</a:t>
            </a:r>
            <a:endParaRPr sz="15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5875" algn="l" rtl="0" eaLnBrk="0">
              <a:lnSpc>
                <a:spcPts val="1875"/>
              </a:lnSpc>
            </a:pP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(1)</a:t>
            </a: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给出该句子相应的最左推导和最右推导。</a:t>
            </a:r>
            <a:endParaRPr sz="15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5875" algn="l" rtl="0" eaLnBrk="0">
              <a:lnSpc>
                <a:spcPts val="1875"/>
              </a:lnSpc>
              <a:spcBef>
                <a:spcPts val="45"/>
              </a:spcBef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(2)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该文法的产生式集合</a:t>
            </a:r>
            <a:r>
              <a:rPr sz="1500" i="1" kern="0"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可能有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哪些元素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?</a:t>
            </a:r>
            <a:endParaRPr sz="15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15875" algn="l" rtl="0" eaLnBrk="0">
              <a:lnSpc>
                <a:spcPts val="1875"/>
              </a:lnSpc>
              <a:spcBef>
                <a:spcPts val="45"/>
              </a:spcBef>
            </a:pP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(3)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找出该句子的所有短语、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简单短语、句柄。</a:t>
            </a:r>
            <a:endParaRPr sz="15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00" name="textbox 2400"/>
          <p:cNvSpPr/>
          <p:nvPr/>
        </p:nvSpPr>
        <p:spPr>
          <a:xfrm>
            <a:off x="421425" y="2621919"/>
            <a:ext cx="4911725" cy="7518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860"/>
              </a:lnSpc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4</a:t>
            </a:r>
            <a:r>
              <a:rPr sz="1500" kern="0" spc="-1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、考虑下面的上下文无关文法：</a:t>
            </a:r>
            <a:r>
              <a:rPr sz="1500" kern="0" spc="4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500" i="1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1500" i="1" kern="0" spc="-2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i="1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→ SS*</a:t>
            </a:r>
            <a:r>
              <a:rPr sz="1500" i="1" kern="0" spc="2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i="1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| SS+</a:t>
            </a:r>
            <a:r>
              <a:rPr sz="1500" i="1" kern="0" spc="2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i="1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|</a:t>
            </a:r>
            <a:r>
              <a:rPr sz="1500" i="1" kern="0" spc="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i="1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endParaRPr sz="15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0955" algn="l" rtl="0" eaLnBrk="0">
              <a:lnSpc>
                <a:spcPts val="1880"/>
              </a:lnSpc>
              <a:spcBef>
                <a:spcPts val="55"/>
              </a:spcBef>
            </a:pP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(1)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通过此文法如何生成串</a:t>
            </a:r>
            <a:r>
              <a:rPr sz="1500" kern="0" spc="-2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aa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+a* ,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并为该串构造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语法树。</a:t>
            </a:r>
            <a:endParaRPr sz="15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0955" algn="l" rtl="0" eaLnBrk="0">
              <a:lnSpc>
                <a:spcPts val="1875"/>
              </a:lnSpc>
              <a:spcBef>
                <a:spcPts val="45"/>
              </a:spcBef>
            </a:pP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(2)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该文法生成的语言是什么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?</a:t>
            </a:r>
            <a:endParaRPr sz="15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2402" name="picture 24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725411" y="2734055"/>
            <a:ext cx="1732788" cy="1729739"/>
          </a:xfrm>
          <a:prstGeom prst="rect">
            <a:avLst/>
          </a:prstGeom>
        </p:spPr>
      </p:pic>
      <p:pic>
        <p:nvPicPr>
          <p:cNvPr id="2404" name="picture 24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2406" name="textbox 2406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08" name="path 2408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164"/>
          <p:cNvSpPr/>
          <p:nvPr/>
        </p:nvSpPr>
        <p:spPr>
          <a:xfrm>
            <a:off x="713231" y="1098804"/>
            <a:ext cx="6515100" cy="1292860"/>
          </a:xfrm>
          <a:prstGeom prst="rect">
            <a:avLst/>
          </a:prstGeom>
          <a:solidFill>
            <a:srgbClr val="D9E6E6">
              <a:alpha val="49803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4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4615" algn="l" rtl="0" eaLnBrk="0">
              <a:lnSpc>
                <a:spcPct val="97000"/>
              </a:lnSpc>
            </a:pP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按照一定的方式用规则去推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导或产生句子。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885" indent="269875" algn="l" rtl="0" eaLnBrk="0">
              <a:lnSpc>
                <a:spcPct val="109000"/>
              </a:lnSpc>
              <a:spcBef>
                <a:spcPts val="475"/>
              </a:spcBef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推导方法：从一个要识别的符号开始推导，即用相应规则的    </a:t>
            </a:r>
            <a:r>
              <a:rPr sz="1800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右部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来替代规则的</a:t>
            </a:r>
            <a:r>
              <a:rPr sz="1800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左部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，每次仅用一条规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则去进行推导。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6" name="textbox 166"/>
          <p:cNvSpPr/>
          <p:nvPr/>
        </p:nvSpPr>
        <p:spPr>
          <a:xfrm>
            <a:off x="1510360" y="3029762"/>
            <a:ext cx="7245984" cy="11976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56615" algn="l" rtl="0" eaLnBrk="0">
              <a:lnSpc>
                <a:spcPct val="98000"/>
              </a:lnSpc>
            </a:pPr>
            <a:r>
              <a:rPr sz="1800" kern="0" spc="-50" dirty="0">
                <a:solidFill>
                  <a:srgbClr val="99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=&gt;</a:t>
            </a:r>
            <a:r>
              <a:rPr sz="1800" kern="0" spc="270" dirty="0">
                <a:solidFill>
                  <a:srgbClr val="99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&lt;代词&gt;&lt;谓语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3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21360" algn="l" rtl="0" eaLnBrk="0">
              <a:lnSpc>
                <a:spcPts val="605"/>
              </a:lnSpc>
              <a:spcBef>
                <a:spcPts val="545"/>
              </a:spcBef>
            </a:pP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……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21360" algn="l" rtl="0" eaLnBrk="0">
              <a:lnSpc>
                <a:spcPts val="605"/>
              </a:lnSpc>
              <a:spcBef>
                <a:spcPts val="695"/>
              </a:spcBef>
            </a:pP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……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spcBef>
                <a:spcPts val="5"/>
              </a:spcBef>
            </a:pP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这种</a:t>
            </a:r>
            <a:r>
              <a:rPr sz="1800" b="1" kern="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推导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一直进行下去，直到所有带&lt;</a:t>
            </a:r>
            <a:r>
              <a:rPr sz="1800" kern="0" spc="2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&gt;的符号都由终结符号替代为止。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8" name="picture 1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70" name="picture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sp>
        <p:nvSpPr>
          <p:cNvPr id="172" name="textbox 172"/>
          <p:cNvSpPr/>
          <p:nvPr/>
        </p:nvSpPr>
        <p:spPr>
          <a:xfrm>
            <a:off x="455015" y="492633"/>
            <a:ext cx="3271520" cy="4705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kern="0" spc="-30" dirty="0">
                <a:solidFill>
                  <a:srgbClr val="CC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2、由规则推导句子</a:t>
            </a: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4" name="textbox 174"/>
          <p:cNvSpPr/>
          <p:nvPr/>
        </p:nvSpPr>
        <p:spPr>
          <a:xfrm>
            <a:off x="1511731" y="2645714"/>
            <a:ext cx="2849879" cy="2946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句子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r>
              <a:rPr sz="18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800" kern="0" spc="-40" dirty="0">
                <a:solidFill>
                  <a:srgbClr val="99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=&gt;</a:t>
            </a:r>
            <a:r>
              <a:rPr sz="1800" kern="0" spc="260" dirty="0">
                <a:solidFill>
                  <a:srgbClr val="9900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&lt;主语&gt;&lt;谓语&gt;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6" name="picture 1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58711" y="277367"/>
            <a:ext cx="1586483" cy="274320"/>
          </a:xfrm>
          <a:prstGeom prst="rect">
            <a:avLst/>
          </a:prstGeom>
        </p:spPr>
      </p:pic>
      <p:sp>
        <p:nvSpPr>
          <p:cNvPr id="178" name="path 178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0" name="textbox 180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2" name="textbox 182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4" name="path 184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ath 186"/>
          <p:cNvSpPr/>
          <p:nvPr/>
        </p:nvSpPr>
        <p:spPr>
          <a:xfrm>
            <a:off x="374892" y="959866"/>
            <a:ext cx="7626119" cy="26415"/>
          </a:xfrm>
          <a:custGeom>
            <a:avLst/>
            <a:gdLst/>
            <a:ahLst/>
            <a:cxnLst/>
            <a:rect l="0" t="0" r="0" b="0"/>
            <a:pathLst>
              <a:path w="12009" h="41">
                <a:moveTo>
                  <a:pt x="0" y="10"/>
                </a:moveTo>
                <a:lnTo>
                  <a:pt x="12009" y="31"/>
                </a:lnTo>
              </a:path>
            </a:pathLst>
          </a:custGeom>
          <a:noFill/>
          <a:ln w="12700" cap="flat">
            <a:solidFill>
              <a:srgbClr val="ED7D31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8" name="textbox 188"/>
          <p:cNvSpPr/>
          <p:nvPr/>
        </p:nvSpPr>
        <p:spPr>
          <a:xfrm>
            <a:off x="4925567" y="216408"/>
            <a:ext cx="3144520" cy="2077720"/>
          </a:xfrm>
          <a:prstGeom prst="rect">
            <a:avLst/>
          </a:prstGeom>
          <a:solidFill>
            <a:srgbClr val="FFFFEB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5885" algn="l" rtl="0" eaLnBrk="0">
              <a:lnSpc>
                <a:spcPct val="89000"/>
              </a:lnSpc>
              <a:spcBef>
                <a:spcPts val="0"/>
              </a:spcBef>
            </a:pPr>
            <a:r>
              <a:rPr sz="1500" kern="0" spc="0" dirty="0">
                <a:solidFill>
                  <a:srgbClr val="9933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500" kern="0" spc="0" dirty="0">
                <a:solidFill>
                  <a:srgbClr val="99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句子</a:t>
            </a:r>
            <a:r>
              <a:rPr sz="1500" kern="0" spc="0" dirty="0">
                <a:solidFill>
                  <a:srgbClr val="9933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r>
              <a:rPr sz="1500" kern="0" spc="0" dirty="0">
                <a:solidFill>
                  <a:srgbClr val="99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::=&lt;主</a:t>
            </a:r>
            <a:r>
              <a:rPr sz="1500" kern="0" spc="-10" dirty="0">
                <a:solidFill>
                  <a:srgbClr val="99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语&gt;&lt;谓语&gt;</a:t>
            </a:r>
            <a:endParaRPr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19380" algn="l" rtl="0" eaLnBrk="0">
              <a:lnSpc>
                <a:spcPts val="2340"/>
              </a:lnSpc>
            </a:pPr>
            <a:r>
              <a:rPr sz="1500" kern="0" spc="-20" dirty="0">
                <a:solidFill>
                  <a:srgbClr val="99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&lt;主语&gt;::=&lt;代词&gt;|&lt;名词&gt;</a:t>
            </a:r>
            <a:endParaRPr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19380" algn="l" rtl="0" eaLnBrk="0">
              <a:lnSpc>
                <a:spcPts val="2340"/>
              </a:lnSpc>
            </a:pPr>
            <a:r>
              <a:rPr sz="1500" kern="0" spc="-20" dirty="0">
                <a:solidFill>
                  <a:srgbClr val="99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&lt;代词&gt; ::=你|我|他</a:t>
            </a:r>
            <a:endParaRPr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7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19380" algn="l" rtl="0" eaLnBrk="0">
              <a:lnSpc>
                <a:spcPct val="120000"/>
              </a:lnSpc>
              <a:spcBef>
                <a:spcPts val="5"/>
              </a:spcBef>
            </a:pPr>
            <a:r>
              <a:rPr sz="1500" kern="0" spc="-10" dirty="0">
                <a:solidFill>
                  <a:srgbClr val="99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&lt;名词&gt;::= 王民</a:t>
            </a:r>
            <a:r>
              <a:rPr sz="1500" kern="0" spc="-20" dirty="0">
                <a:solidFill>
                  <a:srgbClr val="99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|大学生|工人|英语</a:t>
            </a:r>
            <a:r>
              <a:rPr sz="1500" kern="0" spc="0" dirty="0">
                <a:solidFill>
                  <a:srgbClr val="99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500" kern="0" spc="-10" dirty="0">
                <a:solidFill>
                  <a:srgbClr val="99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&lt;谓语&gt;::=&lt;动词</a:t>
            </a:r>
            <a:r>
              <a:rPr sz="1500" kern="0" spc="-20" dirty="0">
                <a:solidFill>
                  <a:srgbClr val="99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&gt;&lt;直接宾语&gt;</a:t>
            </a:r>
            <a:endParaRPr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90" name="picture 1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74575" y="3261359"/>
            <a:ext cx="1159888" cy="1882138"/>
          </a:xfrm>
          <a:prstGeom prst="rect">
            <a:avLst/>
          </a:prstGeom>
        </p:spPr>
      </p:pic>
      <p:pic>
        <p:nvPicPr>
          <p:cNvPr id="192" name="picture 1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" y="4550664"/>
            <a:ext cx="9139426" cy="592835"/>
          </a:xfrm>
          <a:prstGeom prst="rect">
            <a:avLst/>
          </a:prstGeom>
        </p:spPr>
      </p:pic>
      <p:graphicFrame>
        <p:nvGraphicFramePr>
          <p:cNvPr id="194" name="table 194"/>
          <p:cNvGraphicFramePr>
            <a:graphicFrameLocks noGrp="1"/>
          </p:cNvGraphicFramePr>
          <p:nvPr/>
        </p:nvGraphicFramePr>
        <p:xfrm>
          <a:off x="431038" y="301497"/>
          <a:ext cx="3327400" cy="1384300"/>
        </p:xfrm>
        <a:graphic>
          <a:graphicData uri="http://schemas.openxmlformats.org/drawingml/2006/table">
            <a:tbl>
              <a:tblPr/>
              <a:tblGrid>
                <a:gridCol w="3327400"/>
              </a:tblGrid>
              <a:tr h="13716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sz="6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2235" indent="-1270" algn="l" rtl="0" eaLnBrk="0">
                        <a:lnSpc>
                          <a:spcPct val="109000"/>
                        </a:lnSpc>
                        <a:spcBef>
                          <a:spcPts val="5"/>
                        </a:spcBef>
                      </a:pPr>
                      <a:r>
                        <a:rPr sz="1800" kern="0" spc="0" dirty="0">
                          <a:solidFill>
                            <a:srgbClr val="3333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推导方法：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从一个要识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别的符号 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开始推导，即用相应规则的</a:t>
                      </a:r>
                      <a:endParaRPr sz="18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102235" algn="l" rtl="0" eaLnBrk="0">
                        <a:lnSpc>
                          <a:spcPct val="97000"/>
                        </a:lnSpc>
                        <a:spcBef>
                          <a:spcPts val="500"/>
                        </a:spcBef>
                      </a:pPr>
                      <a:r>
                        <a:rPr sz="18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右部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来替代规则的</a:t>
                      </a:r>
                      <a:r>
                        <a:rPr sz="18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左部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sz="18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101600" algn="l" rtl="0" eaLnBrk="0">
                        <a:lnSpc>
                          <a:spcPct val="97000"/>
                        </a:lnSpc>
                        <a:spcBef>
                          <a:spcPts val="495"/>
                        </a:spcBef>
                      </a:pPr>
                      <a:r>
                        <a:rPr sz="1800" kern="0" spc="-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每次仅用</a:t>
                      </a:r>
                      <a:r>
                        <a:rPr sz="1800" kern="0" spc="-8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一条规则</a:t>
                      </a:r>
                      <a:r>
                        <a:rPr sz="1800" kern="0" spc="-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去进行推导。</a:t>
                      </a:r>
                      <a:endParaRPr sz="18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563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63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63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563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2F2"/>
                    </a:solidFill>
                  </a:tcPr>
                </a:tc>
              </a:tr>
            </a:tbl>
          </a:graphicData>
        </a:graphic>
      </p:graphicFrame>
      <p:sp>
        <p:nvSpPr>
          <p:cNvPr id="196" name="textbox 196"/>
          <p:cNvSpPr/>
          <p:nvPr/>
        </p:nvSpPr>
        <p:spPr>
          <a:xfrm>
            <a:off x="2311196" y="2707309"/>
            <a:ext cx="2729229" cy="7023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  </a:t>
            </a:r>
            <a:r>
              <a:rPr sz="1800" kern="0" spc="-20" dirty="0">
                <a:solidFill>
                  <a:srgbClr val="33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谓语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3000"/>
              </a:lnSpc>
            </a:pPr>
            <a:endParaRPr sz="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spcBef>
                <a:spcPts val="5"/>
              </a:spcBef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 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</a:t>
            </a:r>
            <a:r>
              <a:rPr sz="1800" kern="0" spc="1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20" dirty="0">
                <a:solidFill>
                  <a:srgbClr val="33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&lt;动词&gt;&lt;直接宾语</a:t>
            </a:r>
            <a:r>
              <a:rPr sz="1800" kern="0" spc="-30" dirty="0">
                <a:solidFill>
                  <a:srgbClr val="33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8" name="textbox 198"/>
          <p:cNvSpPr/>
          <p:nvPr/>
        </p:nvSpPr>
        <p:spPr>
          <a:xfrm>
            <a:off x="1511731" y="1930704"/>
            <a:ext cx="2625089" cy="6584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句子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  =&gt; </a:t>
            </a:r>
            <a:r>
              <a:rPr sz="1800" kern="0" spc="0" dirty="0">
                <a:solidFill>
                  <a:srgbClr val="0F48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0" dirty="0">
                <a:solidFill>
                  <a:srgbClr val="0F48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主语</a:t>
            </a:r>
            <a:r>
              <a:rPr sz="1800" kern="0" spc="0" dirty="0">
                <a:solidFill>
                  <a:srgbClr val="0F48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谓语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r" rtl="0" eaLnBrk="0">
              <a:lnSpc>
                <a:spcPts val="3065"/>
              </a:lnSpc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 </a:t>
            </a:r>
            <a:r>
              <a:rPr sz="1800" kern="0" spc="0" dirty="0">
                <a:solidFill>
                  <a:srgbClr val="0F48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 </a:t>
            </a:r>
            <a:r>
              <a:rPr sz="1800" kern="0" spc="0" dirty="0">
                <a:solidFill>
                  <a:srgbClr val="33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代词</a:t>
            </a:r>
            <a:r>
              <a:rPr sz="1800" kern="0" spc="0" dirty="0">
                <a:solidFill>
                  <a:srgbClr val="3333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谓语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00" name="textbox 200"/>
          <p:cNvSpPr/>
          <p:nvPr/>
        </p:nvSpPr>
        <p:spPr>
          <a:xfrm>
            <a:off x="5032819" y="1716023"/>
            <a:ext cx="2654935" cy="5257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500" kern="0" spc="-20" dirty="0">
                <a:solidFill>
                  <a:srgbClr val="99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&lt;动词&gt;::=是|学</a:t>
            </a:r>
            <a:r>
              <a:rPr sz="1500" kern="0" spc="-30" dirty="0">
                <a:solidFill>
                  <a:srgbClr val="99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习</a:t>
            </a:r>
            <a:endParaRPr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2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  <a:spcBef>
                <a:spcPts val="5"/>
              </a:spcBef>
            </a:pPr>
            <a:r>
              <a:rPr sz="1500" kern="0" spc="-10" dirty="0">
                <a:solidFill>
                  <a:srgbClr val="99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&lt;直接宾语&gt;::=&lt;代词</a:t>
            </a:r>
            <a:r>
              <a:rPr sz="1500" kern="0" spc="-20" dirty="0">
                <a:solidFill>
                  <a:srgbClr val="99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&gt;|&lt;名词&gt;</a:t>
            </a:r>
            <a:endParaRPr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2" name="textbox 202"/>
          <p:cNvSpPr/>
          <p:nvPr/>
        </p:nvSpPr>
        <p:spPr>
          <a:xfrm>
            <a:off x="2311196" y="3882949"/>
            <a:ext cx="1624330" cy="6597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 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我是 </a:t>
            </a:r>
            <a:r>
              <a:rPr sz="1800" kern="0" spc="-10" dirty="0">
                <a:solidFill>
                  <a:srgbClr val="0F48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-10" dirty="0">
                <a:solidFill>
                  <a:srgbClr val="0F48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名词</a:t>
            </a:r>
            <a:r>
              <a:rPr sz="1800" kern="0" spc="-20" dirty="0">
                <a:solidFill>
                  <a:srgbClr val="0F48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ts val="3075"/>
              </a:lnSpc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 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我是</a:t>
            </a:r>
            <a:r>
              <a:rPr sz="1800" kern="0" spc="-10" dirty="0">
                <a:solidFill>
                  <a:srgbClr val="0F48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大学生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4" name="textbox 204"/>
          <p:cNvSpPr/>
          <p:nvPr/>
        </p:nvSpPr>
        <p:spPr>
          <a:xfrm>
            <a:off x="5451271" y="2889554"/>
            <a:ext cx="2249804" cy="292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800" kern="0" spc="-1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&lt;</a:t>
            </a:r>
            <a:r>
              <a:rPr sz="1800" kern="0" spc="-1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句子</a:t>
            </a:r>
            <a:r>
              <a:rPr sz="1800" kern="0" spc="-10" dirty="0">
                <a:solidFill>
                  <a:srgbClr val="ED7D3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 =&gt; </a:t>
            </a:r>
            <a:r>
              <a:rPr sz="1800" kern="0" spc="-10" dirty="0">
                <a:solidFill>
                  <a:srgbClr val="ED7D3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我是大学生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6" name="textbox 206"/>
          <p:cNvSpPr/>
          <p:nvPr/>
        </p:nvSpPr>
        <p:spPr>
          <a:xfrm>
            <a:off x="2311196" y="3492169"/>
            <a:ext cx="2162175" cy="292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=&gt; 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</a:t>
            </a:r>
            <a:r>
              <a:rPr sz="1800" kern="0" spc="-30" dirty="0">
                <a:solidFill>
                  <a:srgbClr val="33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</a:t>
            </a:r>
            <a:r>
              <a:rPr sz="1800" kern="0" spc="220" dirty="0">
                <a:solidFill>
                  <a:srgbClr val="3333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&lt;直接宾语&gt;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8" name="picture 2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966459" y="3441191"/>
            <a:ext cx="1187195" cy="370332"/>
          </a:xfrm>
          <a:prstGeom prst="rect">
            <a:avLst/>
          </a:prstGeom>
        </p:spPr>
      </p:pic>
      <p:graphicFrame>
        <p:nvGraphicFramePr>
          <p:cNvPr id="210" name="table 210"/>
          <p:cNvGraphicFramePr>
            <a:graphicFrameLocks noGrp="1"/>
          </p:cNvGraphicFramePr>
          <p:nvPr/>
        </p:nvGraphicFramePr>
        <p:xfrm>
          <a:off x="5963284" y="3438016"/>
          <a:ext cx="1193165" cy="376555"/>
        </p:xfrm>
        <a:graphic>
          <a:graphicData uri="http://schemas.openxmlformats.org/drawingml/2006/table">
            <a:tbl>
              <a:tblPr/>
              <a:tblGrid>
                <a:gridCol w="1193165"/>
              </a:tblGrid>
              <a:tr h="3702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9621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最左推导</a:t>
                      </a:r>
                      <a:endParaRPr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2" name="picture 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382256" y="3441191"/>
            <a:ext cx="1187195" cy="370332"/>
          </a:xfrm>
          <a:prstGeom prst="rect">
            <a:avLst/>
          </a:prstGeom>
        </p:spPr>
      </p:pic>
      <p:graphicFrame>
        <p:nvGraphicFramePr>
          <p:cNvPr id="214" name="table 214"/>
          <p:cNvGraphicFramePr>
            <a:graphicFrameLocks noGrp="1"/>
          </p:cNvGraphicFramePr>
          <p:nvPr/>
        </p:nvGraphicFramePr>
        <p:xfrm>
          <a:off x="7379081" y="3438016"/>
          <a:ext cx="1193165" cy="376555"/>
        </p:xfrm>
        <a:graphic>
          <a:graphicData uri="http://schemas.openxmlformats.org/drawingml/2006/table">
            <a:tbl>
              <a:tblPr/>
              <a:tblGrid>
                <a:gridCol w="1193165"/>
              </a:tblGrid>
              <a:tr h="3702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9685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最右推导</a:t>
                      </a:r>
                      <a:endParaRPr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6" name="textbox 216"/>
          <p:cNvSpPr/>
          <p:nvPr/>
        </p:nvSpPr>
        <p:spPr>
          <a:xfrm>
            <a:off x="8278272" y="305263"/>
            <a:ext cx="669290" cy="20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2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智信学院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8" name="textbox 218"/>
          <p:cNvSpPr/>
          <p:nvPr/>
        </p:nvSpPr>
        <p:spPr>
          <a:xfrm>
            <a:off x="713431" y="4840522"/>
            <a:ext cx="705484" cy="144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2024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19</a:t>
            </a:r>
            <a:r>
              <a:rPr sz="800" kern="0" spc="10" dirty="0">
                <a:solidFill>
                  <a:srgbClr val="595959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sz="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0" name="textbox 220"/>
          <p:cNvSpPr/>
          <p:nvPr/>
        </p:nvSpPr>
        <p:spPr>
          <a:xfrm>
            <a:off x="6221780" y="2754071"/>
            <a:ext cx="150495" cy="2336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6000"/>
              </a:lnSpc>
            </a:pPr>
            <a:r>
              <a:rPr sz="1800" kern="0" spc="-10" dirty="0">
                <a:solidFill>
                  <a:srgbClr val="FF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+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22" name="path 222"/>
          <p:cNvSpPr/>
          <p:nvPr/>
        </p:nvSpPr>
        <p:spPr>
          <a:xfrm>
            <a:off x="8157844" y="277367"/>
            <a:ext cx="6350" cy="251587"/>
          </a:xfrm>
          <a:custGeom>
            <a:avLst/>
            <a:gdLst/>
            <a:ahLst/>
            <a:cxnLst/>
            <a:rect l="0" t="0" r="0" b="0"/>
            <a:pathLst>
              <a:path w="10" h="396">
                <a:moveTo>
                  <a:pt x="5" y="0"/>
                </a:moveTo>
                <a:lnTo>
                  <a:pt x="5" y="396"/>
                </a:lnTo>
              </a:path>
            </a:pathLst>
          </a:custGeom>
          <a:noFill/>
          <a:ln w="6350" cap="flat">
            <a:solidFill>
              <a:srgbClr val="7F7F7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12638</Words>
  <Application>WPS 演示</Application>
  <PresentationFormat/>
  <Paragraphs>1561</Paragraphs>
  <Slides>78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92" baseType="lpstr">
      <vt:lpstr>Arial</vt:lpstr>
      <vt:lpstr>宋体</vt:lpstr>
      <vt:lpstr>Wingdings</vt:lpstr>
      <vt:lpstr>Arial</vt:lpstr>
      <vt:lpstr>微软雅黑</vt:lpstr>
      <vt:lpstr>Times New Roman</vt:lpstr>
      <vt:lpstr>Calibri</vt:lpstr>
      <vt:lpstr>Arial Unicode MS</vt:lpstr>
      <vt:lpstr>华文楷体</vt:lpstr>
      <vt:lpstr>Cambria Math</vt:lpstr>
      <vt:lpstr>楷体</vt:lpstr>
      <vt:lpstr>Tahoma</vt:lpstr>
      <vt:lpstr>Segoe UI 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Matthew Lu</dc:creator>
  <cp:lastModifiedBy>wuzeto</cp:lastModifiedBy>
  <cp:revision>1</cp:revision>
  <dcterms:created xsi:type="dcterms:W3CDTF">2024-11-12T14:16:37Z</dcterms:created>
  <dcterms:modified xsi:type="dcterms:W3CDTF">2024-11-12T14:16:37Z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wqlLaW5nc29mdCBQREYgdG8gV1BTIDEwMA</vt:lpwstr>
  </property>
  <property fmtid="{D5CDD505-2E9C-101B-9397-08002B2CF9AE}" pid="3" name="Created">
    <vt:filetime>2024-11-12T22:15:32Z</vt:filetime>
  </property>
  <property fmtid="{D5CDD505-2E9C-101B-9397-08002B2CF9AE}" pid="4" name="ICV">
    <vt:lpwstr>D48F69AA3D9048F3B6758145E5614541_13</vt:lpwstr>
  </property>
  <property fmtid="{D5CDD505-2E9C-101B-9397-08002B2CF9AE}" pid="5" name="KSOProductBuildVer">
    <vt:lpwstr>2052-12.1.0.18608</vt:lpwstr>
  </property>
</Properties>
</file>